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67" r:id="rId3"/>
    <p:sldId id="273" r:id="rId4"/>
    <p:sldId id="275" r:id="rId5"/>
    <p:sldId id="274" r:id="rId6"/>
    <p:sldId id="270" r:id="rId7"/>
    <p:sldId id="269" r:id="rId8"/>
    <p:sldId id="271" r:id="rId9"/>
    <p:sldId id="272" r:id="rId10"/>
    <p:sldId id="259" r:id="rId11"/>
    <p:sldId id="261" r:id="rId12"/>
    <p:sldId id="263" r:id="rId13"/>
    <p:sldId id="264" r:id="rId1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84145" autoAdjust="0"/>
  </p:normalViewPr>
  <p:slideViewPr>
    <p:cSldViewPr snapToGrid="0">
      <p:cViewPr varScale="1">
        <p:scale>
          <a:sx n="56" d="100"/>
          <a:sy n="56" d="100"/>
        </p:scale>
        <p:origin x="99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37E819-E8D5-43A3-AE8C-EAE93D2CF7C0}" type="datetimeFigureOut">
              <a:rPr lang="sv-SE" smtClean="0"/>
              <a:t>2021-08-24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E98457-33BC-4E43-8D6F-3C429C73FB30}" type="slidenum">
              <a:rPr lang="sv-SE" smtClean="0"/>
              <a:t>‹#›</a:t>
            </a:fld>
            <a:endParaRPr lang="sv-SE"/>
          </a:p>
        </p:txBody>
      </p:sp>
    </p:spTree>
    <p:extLst>
      <p:ext uri="{BB962C8B-B14F-4D97-AF65-F5344CB8AC3E}">
        <p14:creationId xmlns:p14="http://schemas.microsoft.com/office/powerpoint/2010/main" val="569290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Tack för att jag får komma och berätta om det projekt jag har lett från september 2020 fram till sista september detta år. </a:t>
            </a:r>
            <a:br>
              <a:rPr lang="sv-SE" dirty="0"/>
            </a:br>
            <a:r>
              <a:rPr lang="sv-SE" dirty="0"/>
              <a:t>Om det är så att ni vill veta mer om Våld och hur man påverkas av det så kan jag rekommendera att bjuda in någon av mina medarbetare från våld i nära, de är proffs på det. </a:t>
            </a:r>
          </a:p>
        </p:txBody>
      </p:sp>
      <p:sp>
        <p:nvSpPr>
          <p:cNvPr id="4" name="Platshållare för bildnummer 3"/>
          <p:cNvSpPr>
            <a:spLocks noGrp="1"/>
          </p:cNvSpPr>
          <p:nvPr>
            <p:ph type="sldNum" sz="quarter" idx="5"/>
          </p:nvPr>
        </p:nvSpPr>
        <p:spPr/>
        <p:txBody>
          <a:bodyPr/>
          <a:lstStyle/>
          <a:p>
            <a:fld id="{69E9103A-F404-4D93-BD0B-C185FE96A41A}" type="slidenum">
              <a:rPr lang="sv-SE" smtClean="0"/>
              <a:t>1</a:t>
            </a:fld>
            <a:endParaRPr lang="sv-SE"/>
          </a:p>
        </p:txBody>
      </p:sp>
    </p:spTree>
    <p:extLst>
      <p:ext uri="{BB962C8B-B14F-4D97-AF65-F5344CB8AC3E}">
        <p14:creationId xmlns:p14="http://schemas.microsoft.com/office/powerpoint/2010/main" val="14724002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Fått mycket medial uppmärksamhet och nu senast på </a:t>
            </a:r>
            <a:r>
              <a:rPr lang="sv-SE" dirty="0" err="1"/>
              <a:t>IFO´s</a:t>
            </a:r>
            <a:r>
              <a:rPr lang="sv-SE" dirty="0"/>
              <a:t> tematillfälle så berättade behandlarna för övriga kollegor kring insatsen. </a:t>
            </a:r>
            <a:br>
              <a:rPr lang="sv-SE" dirty="0"/>
            </a:br>
            <a:br>
              <a:rPr lang="sv-SE" dirty="0"/>
            </a:br>
            <a:r>
              <a:rPr lang="sv-SE" dirty="0"/>
              <a:t>5 utbildade behandlare, alla har påbörjat en behandling. Viktigt och jätteroligt</a:t>
            </a:r>
            <a:br>
              <a:rPr lang="sv-SE" dirty="0"/>
            </a:br>
            <a:br>
              <a:rPr lang="sv-SE" dirty="0"/>
            </a:br>
            <a:r>
              <a:rPr lang="sv-SE" dirty="0"/>
              <a:t>Lägga skulden där den hör hemma, att bruka våld är alltid en aktiv handling! Ta ansvar för sitt beteende och sina handlingar. </a:t>
            </a:r>
          </a:p>
          <a:p>
            <a:br>
              <a:rPr lang="sv-SE" dirty="0"/>
            </a:br>
            <a:r>
              <a:rPr lang="sv-SE" dirty="0"/>
              <a:t>Kommer dock att ta lång tid innan man vet om personerna som genomgår behandlingen upprätthåller verktygen man får med sig. Om fem år kanske vi kan börja ta ut resultat hur behandlingen fungerat. </a:t>
            </a:r>
            <a:br>
              <a:rPr lang="sv-SE" dirty="0"/>
            </a:br>
            <a:br>
              <a:rPr lang="sv-SE" dirty="0"/>
            </a:br>
            <a:r>
              <a:rPr lang="sv-SE" dirty="0"/>
              <a:t>Kommer förmodligen att bli ett lagkrav inom kort för kommunerna att de SKA erbjuda behandling för våldsutövare. Juli/augusti. </a:t>
            </a:r>
            <a:br>
              <a:rPr lang="sv-SE" dirty="0"/>
            </a:br>
            <a:r>
              <a:rPr lang="sv-SE" dirty="0"/>
              <a:t>Känns skönt att vi redan är på banan då. </a:t>
            </a:r>
            <a:br>
              <a:rPr lang="sv-SE" dirty="0"/>
            </a:br>
            <a:endParaRPr lang="sv-SE" dirty="0"/>
          </a:p>
        </p:txBody>
      </p:sp>
      <p:sp>
        <p:nvSpPr>
          <p:cNvPr id="4" name="Platshållare för bildnummer 3"/>
          <p:cNvSpPr>
            <a:spLocks noGrp="1"/>
          </p:cNvSpPr>
          <p:nvPr>
            <p:ph type="sldNum" sz="quarter" idx="5"/>
          </p:nvPr>
        </p:nvSpPr>
        <p:spPr/>
        <p:txBody>
          <a:bodyPr/>
          <a:lstStyle/>
          <a:p>
            <a:fld id="{69E9103A-F404-4D93-BD0B-C185FE96A41A}" type="slidenum">
              <a:rPr lang="sv-SE" smtClean="0"/>
              <a:t>10</a:t>
            </a:fld>
            <a:endParaRPr lang="sv-SE"/>
          </a:p>
        </p:txBody>
      </p:sp>
    </p:spTree>
    <p:extLst>
      <p:ext uri="{BB962C8B-B14F-4D97-AF65-F5344CB8AC3E}">
        <p14:creationId xmlns:p14="http://schemas.microsoft.com/office/powerpoint/2010/main" val="25076247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Fick ta del av ett fantastiskt fint arbete som Eskilstuna kommun gjort. </a:t>
            </a:r>
            <a:br>
              <a:rPr lang="sv-SE" dirty="0"/>
            </a:br>
            <a:r>
              <a:rPr lang="sv-SE" dirty="0"/>
              <a:t>Att använda för personal på våra Äldre och LSS boende.</a:t>
            </a:r>
            <a:br>
              <a:rPr lang="sv-SE" dirty="0"/>
            </a:br>
            <a:r>
              <a:rPr lang="sv-SE" dirty="0"/>
              <a:t>Våld förekommer överallt och man är inte skyddad för att man har en diagnos eller är äldre, snarare att man är en dubbelt utsatt grupp som Regeringen vill att vi fokuserar extra på. </a:t>
            </a:r>
            <a:br>
              <a:rPr lang="sv-SE" dirty="0"/>
            </a:br>
            <a:r>
              <a:rPr lang="sv-SE" dirty="0"/>
              <a:t>Många tror att man är fredad för att man är äldre, att det är en homogen grupp, och ”De sista ljuva åren”. Så är det inte! </a:t>
            </a:r>
            <a:br>
              <a:rPr lang="sv-SE" dirty="0"/>
            </a:br>
            <a:r>
              <a:rPr lang="sv-SE" dirty="0"/>
              <a:t>Äldre kvinnor utsätts för lika mycket våld, faktiskt lite mer än yngre kvinnor enligt en studie från ROKS. </a:t>
            </a:r>
            <a:br>
              <a:rPr lang="sv-SE" dirty="0"/>
            </a:br>
            <a:r>
              <a:rPr lang="sv-SE" dirty="0"/>
              <a:t>De utsätts också för att de är just kvinnor. Våldet mot kvinnorna är systematiskt och det är nästan bara kvinnor som utsätts för sexuellt våld. </a:t>
            </a:r>
          </a:p>
          <a:p>
            <a:pPr marL="0" marR="0" lvl="0" indent="0" algn="l" defTabSz="914400" rtl="0" eaLnBrk="1" fontAlgn="auto" latinLnBrk="0" hangingPunct="1">
              <a:lnSpc>
                <a:spcPct val="100000"/>
              </a:lnSpc>
              <a:spcBef>
                <a:spcPts val="0"/>
              </a:spcBef>
              <a:spcAft>
                <a:spcPts val="0"/>
              </a:spcAft>
              <a:buClrTx/>
              <a:buSzTx/>
              <a:buFontTx/>
              <a:buNone/>
              <a:tabLst/>
              <a:defRPr/>
            </a:pPr>
            <a:br>
              <a:rPr lang="sv-SE" dirty="0"/>
            </a:br>
            <a:r>
              <a:rPr lang="sv-SE" dirty="0"/>
              <a:t>Äldre/LSS personer har en mycket större arena än hemmet att bli utsatt för våld på. </a:t>
            </a:r>
            <a:br>
              <a:rPr lang="sv-SE" dirty="0"/>
            </a:br>
            <a:r>
              <a:rPr lang="sv-SE" dirty="0"/>
              <a:t>Förövarna kan vara Företrädare, anhöriga, barn. Personal mm. </a:t>
            </a:r>
            <a:br>
              <a:rPr lang="sv-SE" dirty="0"/>
            </a:br>
            <a:br>
              <a:rPr lang="sv-SE" dirty="0"/>
            </a:br>
            <a:r>
              <a:rPr lang="sv-SE" dirty="0"/>
              <a:t>Svårare att berätta för denna grupp, mycket skam och skuld samt att Äldre kvinnor har vuxit upp under en tid då våldtäkt inom äktenskapet inte räknades som ett brott och då våld i hemmet ansågs vara en privat sak.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Det dröjde till 1965 innan våldtäkt inom äktenskapet kriminaliserades, och först 1982 började misshandel i hemmet falla under allmänt åtal.</a:t>
            </a:r>
          </a:p>
          <a:p>
            <a:pPr marL="0" indent="0">
              <a:buNone/>
            </a:pPr>
            <a:endParaRPr lang="sv-SE" dirty="0"/>
          </a:p>
        </p:txBody>
      </p:sp>
      <p:sp>
        <p:nvSpPr>
          <p:cNvPr id="4" name="Platshållare för bildnummer 3"/>
          <p:cNvSpPr>
            <a:spLocks noGrp="1"/>
          </p:cNvSpPr>
          <p:nvPr>
            <p:ph type="sldNum" sz="quarter" idx="5"/>
          </p:nvPr>
        </p:nvSpPr>
        <p:spPr/>
        <p:txBody>
          <a:bodyPr/>
          <a:lstStyle/>
          <a:p>
            <a:fld id="{69E9103A-F404-4D93-BD0B-C185FE96A41A}" type="slidenum">
              <a:rPr lang="sv-SE" smtClean="0"/>
              <a:t>11</a:t>
            </a:fld>
            <a:endParaRPr lang="sv-SE"/>
          </a:p>
        </p:txBody>
      </p:sp>
    </p:spTree>
    <p:extLst>
      <p:ext uri="{BB962C8B-B14F-4D97-AF65-F5344CB8AC3E}">
        <p14:creationId xmlns:p14="http://schemas.microsoft.com/office/powerpoint/2010/main" val="24415406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None/>
            </a:pPr>
            <a:r>
              <a:rPr lang="sv-SE" dirty="0"/>
              <a:t>Detta är något som vi saknat i Piteå. Man kan följa den punktvis, också här för att underlätta så mycket som möjligt! </a:t>
            </a:r>
            <a:br>
              <a:rPr lang="sv-SE" dirty="0"/>
            </a:br>
            <a:r>
              <a:rPr lang="sv-SE" dirty="0"/>
              <a:t>Jag har varit extra tydlig med att man SKA kontakta </a:t>
            </a:r>
            <a:r>
              <a:rPr lang="sv-SE" dirty="0" err="1"/>
              <a:t>ViNR</a:t>
            </a:r>
            <a:r>
              <a:rPr lang="sv-SE" dirty="0"/>
              <a:t> gruppen om det rör sig om Hedersrelaterat våld då det skiljer sig väldigt mycket åt jämfört med våld i nära relationer, man kan inte agera på samma sätt. </a:t>
            </a:r>
            <a:br>
              <a:rPr lang="sv-SE" dirty="0"/>
            </a:br>
            <a:r>
              <a:rPr lang="sv-SE" dirty="0"/>
              <a:t>Har varit i kontakt med SAS Madelene för att komma överens om hur jag skulle skriva kring om förövaren är en anhörig/företrädare. </a:t>
            </a:r>
          </a:p>
        </p:txBody>
      </p:sp>
      <p:sp>
        <p:nvSpPr>
          <p:cNvPr id="4" name="Platshållare för bildnummer 3"/>
          <p:cNvSpPr>
            <a:spLocks noGrp="1"/>
          </p:cNvSpPr>
          <p:nvPr>
            <p:ph type="sldNum" sz="quarter" idx="5"/>
          </p:nvPr>
        </p:nvSpPr>
        <p:spPr/>
        <p:txBody>
          <a:bodyPr/>
          <a:lstStyle/>
          <a:p>
            <a:fld id="{69E9103A-F404-4D93-BD0B-C185FE96A41A}" type="slidenum">
              <a:rPr lang="sv-SE" smtClean="0"/>
              <a:t>12</a:t>
            </a:fld>
            <a:endParaRPr lang="sv-SE"/>
          </a:p>
        </p:txBody>
      </p:sp>
    </p:spTree>
    <p:extLst>
      <p:ext uri="{BB962C8B-B14F-4D97-AF65-F5344CB8AC3E}">
        <p14:creationId xmlns:p14="http://schemas.microsoft.com/office/powerpoint/2010/main" val="31334631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None/>
            </a:pPr>
            <a:r>
              <a:rPr lang="sv-SE" dirty="0"/>
              <a:t>Tack för att jag fick komma och för att ni </a:t>
            </a:r>
            <a:r>
              <a:rPr lang="sv-SE"/>
              <a:t>lyssnat! </a:t>
            </a:r>
            <a:endParaRPr lang="sv-SE" dirty="0"/>
          </a:p>
        </p:txBody>
      </p:sp>
      <p:sp>
        <p:nvSpPr>
          <p:cNvPr id="4" name="Platshållare för bildnummer 3"/>
          <p:cNvSpPr>
            <a:spLocks noGrp="1"/>
          </p:cNvSpPr>
          <p:nvPr>
            <p:ph type="sldNum" sz="quarter" idx="5"/>
          </p:nvPr>
        </p:nvSpPr>
        <p:spPr/>
        <p:txBody>
          <a:bodyPr/>
          <a:lstStyle/>
          <a:p>
            <a:fld id="{69E9103A-F404-4D93-BD0B-C185FE96A41A}" type="slidenum">
              <a:rPr lang="sv-SE" smtClean="0"/>
              <a:t>13</a:t>
            </a:fld>
            <a:endParaRPr lang="sv-SE"/>
          </a:p>
        </p:txBody>
      </p:sp>
    </p:spTree>
    <p:extLst>
      <p:ext uri="{BB962C8B-B14F-4D97-AF65-F5344CB8AC3E}">
        <p14:creationId xmlns:p14="http://schemas.microsoft.com/office/powerpoint/2010/main" val="1989655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 Som vi ser innehåller Våld många olika områden! Det är långt ifrån endast det fysiska våldet som ingår i begreppet Våld. </a:t>
            </a:r>
          </a:p>
        </p:txBody>
      </p:sp>
      <p:sp>
        <p:nvSpPr>
          <p:cNvPr id="4" name="Platshållare för bildnummer 3"/>
          <p:cNvSpPr>
            <a:spLocks noGrp="1"/>
          </p:cNvSpPr>
          <p:nvPr>
            <p:ph type="sldNum" sz="quarter" idx="5"/>
          </p:nvPr>
        </p:nvSpPr>
        <p:spPr/>
        <p:txBody>
          <a:bodyPr/>
          <a:lstStyle/>
          <a:p>
            <a:fld id="{69E9103A-F404-4D93-BD0B-C185FE96A41A}" type="slidenum">
              <a:rPr lang="sv-SE" smtClean="0"/>
              <a:t>2</a:t>
            </a:fld>
            <a:endParaRPr lang="sv-SE"/>
          </a:p>
        </p:txBody>
      </p:sp>
    </p:spTree>
    <p:extLst>
      <p:ext uri="{BB962C8B-B14F-4D97-AF65-F5344CB8AC3E}">
        <p14:creationId xmlns:p14="http://schemas.microsoft.com/office/powerpoint/2010/main" val="117946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69E9103A-F404-4D93-BD0B-C185FE96A41A}" type="slidenum">
              <a:rPr lang="sv-SE" smtClean="0"/>
              <a:t>3</a:t>
            </a:fld>
            <a:endParaRPr lang="sv-SE"/>
          </a:p>
        </p:txBody>
      </p:sp>
    </p:spTree>
    <p:extLst>
      <p:ext uri="{BB962C8B-B14F-4D97-AF65-F5344CB8AC3E}">
        <p14:creationId xmlns:p14="http://schemas.microsoft.com/office/powerpoint/2010/main" val="609574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69E9103A-F404-4D93-BD0B-C185FE96A41A}" type="slidenum">
              <a:rPr lang="sv-SE" smtClean="0"/>
              <a:t>4</a:t>
            </a:fld>
            <a:endParaRPr lang="sv-SE"/>
          </a:p>
        </p:txBody>
      </p:sp>
    </p:spTree>
    <p:extLst>
      <p:ext uri="{BB962C8B-B14F-4D97-AF65-F5344CB8AC3E}">
        <p14:creationId xmlns:p14="http://schemas.microsoft.com/office/powerpoint/2010/main" val="2629167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69E9103A-F404-4D93-BD0B-C185FE96A41A}" type="slidenum">
              <a:rPr lang="sv-SE" smtClean="0"/>
              <a:t>5</a:t>
            </a:fld>
            <a:endParaRPr lang="sv-SE"/>
          </a:p>
        </p:txBody>
      </p:sp>
    </p:spTree>
    <p:extLst>
      <p:ext uri="{BB962C8B-B14F-4D97-AF65-F5344CB8AC3E}">
        <p14:creationId xmlns:p14="http://schemas.microsoft.com/office/powerpoint/2010/main" val="2331006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Socialsekreterare/Samordnare, två personer som arbetar med samtal/boendet. </a:t>
            </a:r>
            <a:br>
              <a:rPr lang="sv-SE" dirty="0"/>
            </a:br>
            <a:r>
              <a:rPr lang="sv-SE" dirty="0"/>
              <a:t>Boende – Kollektiv samt Satellit lägenhet. För både </a:t>
            </a:r>
            <a:br>
              <a:rPr lang="sv-SE" dirty="0"/>
            </a:br>
            <a:r>
              <a:rPr lang="sv-SE" dirty="0"/>
              <a:t>Ingång via Mottagningen på Barn och Familjer. </a:t>
            </a:r>
          </a:p>
        </p:txBody>
      </p:sp>
      <p:sp>
        <p:nvSpPr>
          <p:cNvPr id="4" name="Platshållare för bildnummer 3"/>
          <p:cNvSpPr>
            <a:spLocks noGrp="1"/>
          </p:cNvSpPr>
          <p:nvPr>
            <p:ph type="sldNum" sz="quarter" idx="5"/>
          </p:nvPr>
        </p:nvSpPr>
        <p:spPr/>
        <p:txBody>
          <a:bodyPr/>
          <a:lstStyle/>
          <a:p>
            <a:fld id="{69E9103A-F404-4D93-BD0B-C185FE96A41A}" type="slidenum">
              <a:rPr lang="sv-SE" smtClean="0"/>
              <a:t>6</a:t>
            </a:fld>
            <a:endParaRPr lang="sv-SE"/>
          </a:p>
        </p:txBody>
      </p:sp>
    </p:spTree>
    <p:extLst>
      <p:ext uri="{BB962C8B-B14F-4D97-AF65-F5344CB8AC3E}">
        <p14:creationId xmlns:p14="http://schemas.microsoft.com/office/powerpoint/2010/main" val="42174395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Pengar av</a:t>
            </a:r>
            <a:r>
              <a:rPr lang="sv-SE" baseline="0" dirty="0"/>
              <a:t> Länsstyrelsen i ett år från och med 20-10-01. </a:t>
            </a:r>
            <a:endParaRPr lang="sv-SE" dirty="0"/>
          </a:p>
        </p:txBody>
      </p:sp>
      <p:sp>
        <p:nvSpPr>
          <p:cNvPr id="4" name="Platshållare för bildnummer 3"/>
          <p:cNvSpPr>
            <a:spLocks noGrp="1"/>
          </p:cNvSpPr>
          <p:nvPr>
            <p:ph type="sldNum" sz="quarter" idx="10"/>
          </p:nvPr>
        </p:nvSpPr>
        <p:spPr/>
        <p:txBody>
          <a:bodyPr/>
          <a:lstStyle/>
          <a:p>
            <a:fld id="{0CF82CFB-9FCF-4A50-859B-483F35F88F71}" type="slidenum">
              <a:rPr lang="sv-SE" smtClean="0"/>
              <a:t>7</a:t>
            </a:fld>
            <a:endParaRPr lang="sv-SE"/>
          </a:p>
        </p:txBody>
      </p:sp>
    </p:spTree>
    <p:extLst>
      <p:ext uri="{BB962C8B-B14F-4D97-AF65-F5344CB8AC3E}">
        <p14:creationId xmlns:p14="http://schemas.microsoft.com/office/powerpoint/2010/main" val="3717158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28600" indent="-228600">
              <a:buAutoNum type="arabicPeriod"/>
            </a:pPr>
            <a:r>
              <a:rPr lang="sv-SE" dirty="0"/>
              <a:t>Ettårigt projekt som finansieras av Länsstyrelsen jag tidigare berättat för er om. Det handlar om Verkningsfulla insatser mot mäns våld mot kvinnor. </a:t>
            </a:r>
            <a:br>
              <a:rPr lang="sv-SE" dirty="0"/>
            </a:br>
            <a:endParaRPr lang="sv-SE" dirty="0"/>
          </a:p>
          <a:p>
            <a:pPr marL="228600" indent="-228600">
              <a:buAutoNum type="arabicPeriod"/>
            </a:pPr>
            <a:r>
              <a:rPr lang="sv-SE" dirty="0"/>
              <a:t>Jättebra och superviktigt! </a:t>
            </a:r>
            <a:br>
              <a:rPr lang="sv-SE" dirty="0"/>
            </a:br>
            <a:r>
              <a:rPr lang="sv-SE" dirty="0"/>
              <a:t>FREDA är en standardiserad bedömningsmodell i arbetet mot våld i nära relationer. F-stöd kommer att använda </a:t>
            </a:r>
            <a:r>
              <a:rPr lang="sv-SE" dirty="0" err="1"/>
              <a:t>kortfrågorna</a:t>
            </a:r>
            <a:r>
              <a:rPr lang="sv-SE" dirty="0"/>
              <a:t> och hänvisa till </a:t>
            </a:r>
            <a:r>
              <a:rPr lang="sv-SE" dirty="0" err="1"/>
              <a:t>ViNR</a:t>
            </a:r>
            <a:r>
              <a:rPr lang="sv-SE" dirty="0"/>
              <a:t> gruppen som sen i sin tur gör Farlighetsbedömning som de sen använder för en säkerhetsplanering för den våldsutsatta. </a:t>
            </a:r>
            <a:br>
              <a:rPr lang="sv-SE" dirty="0"/>
            </a:br>
            <a:r>
              <a:rPr lang="sv-SE" dirty="0"/>
              <a:t>F-stöd är ofta de som möter en våldsutsatt allra första gången, kanske tillsammans med sin förövare. Frågorna kommer att ställas enskilt! </a:t>
            </a:r>
            <a:br>
              <a:rPr lang="sv-SE" dirty="0"/>
            </a:br>
            <a:r>
              <a:rPr lang="sv-SE" dirty="0"/>
              <a:t>Duktiga och uppdaterade i hur man arbetar på ett säkert sätt med de våldsutsatta, mycket bra samarbete med dem! </a:t>
            </a:r>
            <a:br>
              <a:rPr lang="sv-SE" dirty="0"/>
            </a:br>
            <a:endParaRPr lang="sv-SE" dirty="0"/>
          </a:p>
          <a:p>
            <a:pPr marL="228600" indent="-228600">
              <a:buAutoNum type="arabicPeriod"/>
            </a:pPr>
            <a:r>
              <a:rPr lang="sv-SE" dirty="0"/>
              <a:t>Huskurage handlar om civilkurage och om att rädda liv. Om man som granne hör bråk/gråt/att möbler går sönder ska man försöka avbryta och larma polis. Det kan och har räddat många liv! Grundarna heter Nina och Peter </a:t>
            </a:r>
            <a:r>
              <a:rPr lang="sv-SE" dirty="0" err="1"/>
              <a:t>Rung</a:t>
            </a:r>
            <a:r>
              <a:rPr lang="sv-SE" dirty="0"/>
              <a:t> och de arbetar båda med jämställdhetsfrågor på heltid. </a:t>
            </a:r>
            <a:br>
              <a:rPr lang="sv-SE" dirty="0"/>
            </a:br>
            <a:r>
              <a:rPr lang="sv-SE" dirty="0"/>
              <a:t>Även hotell och en del byggfirmor har anammat detta, roligt att Piteå också är med på banan. Dela ut boken!</a:t>
            </a:r>
            <a:br>
              <a:rPr lang="sv-SE" dirty="0"/>
            </a:br>
            <a:endParaRPr lang="sv-SE" dirty="0"/>
          </a:p>
          <a:p>
            <a:pPr marL="228600" indent="-228600">
              <a:buAutoNum type="arabicPeriod"/>
            </a:pPr>
            <a:r>
              <a:rPr lang="sv-SE" dirty="0"/>
              <a:t> Engagerad privat inom Unicef och har startat upp och är ansvarig för frivillig gruppen i Piteå. Såg ett stort behov av att träffa någon människa även på helgen, eftersom vi endast har bemanning må-</a:t>
            </a:r>
            <a:r>
              <a:rPr lang="sv-SE" dirty="0" err="1"/>
              <a:t>fre</a:t>
            </a:r>
            <a:r>
              <a:rPr lang="sv-SE" dirty="0"/>
              <a:t> dagtid, främst för barnen. </a:t>
            </a:r>
            <a:br>
              <a:rPr lang="sv-SE" dirty="0"/>
            </a:br>
            <a:r>
              <a:rPr lang="sv-SE" dirty="0"/>
              <a:t>Ok från vår kontaktperson. 2 personer ”säkra personer”, lek och aktivitet, men också sällskap för de kvinnor som inte har barn. </a:t>
            </a:r>
            <a:br>
              <a:rPr lang="sv-SE" dirty="0"/>
            </a:br>
            <a:r>
              <a:rPr lang="sv-SE" dirty="0"/>
              <a:t>Ett av huvudmålen för UNICEF är att ALLA barn har rätt till lek och aktivitet. Passade perfekt och är ett fint exempel på hur vi kan samverka med civilsamhället, vilket jag tror kommer att behövas mer i framtiden för att vi ska kunna klara vårt välfärdsuppdrag. </a:t>
            </a:r>
          </a:p>
          <a:p>
            <a:pPr marL="228600" indent="-228600">
              <a:buAutoNum type="arabicPeriod"/>
            </a:pPr>
            <a:endParaRPr lang="sv-SE" dirty="0"/>
          </a:p>
        </p:txBody>
      </p:sp>
      <p:sp>
        <p:nvSpPr>
          <p:cNvPr id="4" name="Platshållare för bildnummer 3"/>
          <p:cNvSpPr>
            <a:spLocks noGrp="1"/>
          </p:cNvSpPr>
          <p:nvPr>
            <p:ph type="sldNum" sz="quarter" idx="5"/>
          </p:nvPr>
        </p:nvSpPr>
        <p:spPr/>
        <p:txBody>
          <a:bodyPr/>
          <a:lstStyle/>
          <a:p>
            <a:fld id="{69E9103A-F404-4D93-BD0B-C185FE96A41A}" type="slidenum">
              <a:rPr lang="sv-SE" smtClean="0"/>
              <a:t>8</a:t>
            </a:fld>
            <a:endParaRPr lang="sv-SE"/>
          </a:p>
        </p:txBody>
      </p:sp>
    </p:spTree>
    <p:extLst>
      <p:ext uri="{BB962C8B-B14F-4D97-AF65-F5344CB8AC3E}">
        <p14:creationId xmlns:p14="http://schemas.microsoft.com/office/powerpoint/2010/main" val="30075449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None/>
            </a:pPr>
            <a:endParaRPr lang="sv-SE" dirty="0"/>
          </a:p>
        </p:txBody>
      </p:sp>
      <p:sp>
        <p:nvSpPr>
          <p:cNvPr id="4" name="Platshållare för bildnummer 3"/>
          <p:cNvSpPr>
            <a:spLocks noGrp="1"/>
          </p:cNvSpPr>
          <p:nvPr>
            <p:ph type="sldNum" sz="quarter" idx="5"/>
          </p:nvPr>
        </p:nvSpPr>
        <p:spPr/>
        <p:txBody>
          <a:bodyPr/>
          <a:lstStyle/>
          <a:p>
            <a:fld id="{69E9103A-F404-4D93-BD0B-C185FE96A41A}" type="slidenum">
              <a:rPr lang="sv-SE" smtClean="0"/>
              <a:t>9</a:t>
            </a:fld>
            <a:endParaRPr lang="sv-SE"/>
          </a:p>
        </p:txBody>
      </p:sp>
    </p:spTree>
    <p:extLst>
      <p:ext uri="{BB962C8B-B14F-4D97-AF65-F5344CB8AC3E}">
        <p14:creationId xmlns:p14="http://schemas.microsoft.com/office/powerpoint/2010/main" val="395613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642EDD-A841-4E5A-B2AB-E979FB99E025}"/>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35EEA1B7-F360-4906-8684-723C4D4D0E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A40595F8-FF9E-4FE2-9C15-9051E4FD85DB}"/>
              </a:ext>
            </a:extLst>
          </p:cNvPr>
          <p:cNvSpPr>
            <a:spLocks noGrp="1"/>
          </p:cNvSpPr>
          <p:nvPr>
            <p:ph type="dt" sz="half" idx="10"/>
          </p:nvPr>
        </p:nvSpPr>
        <p:spPr/>
        <p:txBody>
          <a:bodyPr/>
          <a:lstStyle/>
          <a:p>
            <a:fld id="{F18B0ACA-82FF-4282-992F-A1CA6785328B}" type="datetimeFigureOut">
              <a:rPr lang="sv-SE" smtClean="0"/>
              <a:t>2021-08-24</a:t>
            </a:fld>
            <a:endParaRPr lang="sv-SE"/>
          </a:p>
        </p:txBody>
      </p:sp>
      <p:sp>
        <p:nvSpPr>
          <p:cNvPr id="5" name="Platshållare för sidfot 4">
            <a:extLst>
              <a:ext uri="{FF2B5EF4-FFF2-40B4-BE49-F238E27FC236}">
                <a16:creationId xmlns:a16="http://schemas.microsoft.com/office/drawing/2014/main" id="{FCEC4458-11C3-40B8-9DA1-318100C4468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BA13087-628D-4DBE-B31F-7EFEBCD34CC2}"/>
              </a:ext>
            </a:extLst>
          </p:cNvPr>
          <p:cNvSpPr>
            <a:spLocks noGrp="1"/>
          </p:cNvSpPr>
          <p:nvPr>
            <p:ph type="sldNum" sz="quarter" idx="12"/>
          </p:nvPr>
        </p:nvSpPr>
        <p:spPr/>
        <p:txBody>
          <a:bodyPr/>
          <a:lstStyle/>
          <a:p>
            <a:fld id="{5617AE43-B4B6-42D8-9800-0DFE1CBBDC1B}" type="slidenum">
              <a:rPr lang="sv-SE" smtClean="0"/>
              <a:t>‹#›</a:t>
            </a:fld>
            <a:endParaRPr lang="sv-SE"/>
          </a:p>
        </p:txBody>
      </p:sp>
    </p:spTree>
    <p:extLst>
      <p:ext uri="{BB962C8B-B14F-4D97-AF65-F5344CB8AC3E}">
        <p14:creationId xmlns:p14="http://schemas.microsoft.com/office/powerpoint/2010/main" val="122571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925AE93-B3E7-4BB1-A068-AF31554BDC14}"/>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53C46C58-02A0-4086-BEA1-D697576A5BD4}"/>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794345F-2466-41A0-8F69-C3CA05AE5764}"/>
              </a:ext>
            </a:extLst>
          </p:cNvPr>
          <p:cNvSpPr>
            <a:spLocks noGrp="1"/>
          </p:cNvSpPr>
          <p:nvPr>
            <p:ph type="dt" sz="half" idx="10"/>
          </p:nvPr>
        </p:nvSpPr>
        <p:spPr/>
        <p:txBody>
          <a:bodyPr/>
          <a:lstStyle/>
          <a:p>
            <a:fld id="{F18B0ACA-82FF-4282-992F-A1CA6785328B}" type="datetimeFigureOut">
              <a:rPr lang="sv-SE" smtClean="0"/>
              <a:t>2021-08-24</a:t>
            </a:fld>
            <a:endParaRPr lang="sv-SE"/>
          </a:p>
        </p:txBody>
      </p:sp>
      <p:sp>
        <p:nvSpPr>
          <p:cNvPr id="5" name="Platshållare för sidfot 4">
            <a:extLst>
              <a:ext uri="{FF2B5EF4-FFF2-40B4-BE49-F238E27FC236}">
                <a16:creationId xmlns:a16="http://schemas.microsoft.com/office/drawing/2014/main" id="{71353CB1-A31D-4A58-B8A7-446147B9B3F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FF872F4-05A8-4BB2-93BA-396AF3743921}"/>
              </a:ext>
            </a:extLst>
          </p:cNvPr>
          <p:cNvSpPr>
            <a:spLocks noGrp="1"/>
          </p:cNvSpPr>
          <p:nvPr>
            <p:ph type="sldNum" sz="quarter" idx="12"/>
          </p:nvPr>
        </p:nvSpPr>
        <p:spPr/>
        <p:txBody>
          <a:bodyPr/>
          <a:lstStyle/>
          <a:p>
            <a:fld id="{5617AE43-B4B6-42D8-9800-0DFE1CBBDC1B}" type="slidenum">
              <a:rPr lang="sv-SE" smtClean="0"/>
              <a:t>‹#›</a:t>
            </a:fld>
            <a:endParaRPr lang="sv-SE"/>
          </a:p>
        </p:txBody>
      </p:sp>
    </p:spTree>
    <p:extLst>
      <p:ext uri="{BB962C8B-B14F-4D97-AF65-F5344CB8AC3E}">
        <p14:creationId xmlns:p14="http://schemas.microsoft.com/office/powerpoint/2010/main" val="480082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535881C1-11C5-427A-8017-7D0662A66598}"/>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200ED4E6-0AE5-485D-ACB0-6E4EF403E3CE}"/>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BAA02E4-31AA-4351-B471-E6BD0A729C65}"/>
              </a:ext>
            </a:extLst>
          </p:cNvPr>
          <p:cNvSpPr>
            <a:spLocks noGrp="1"/>
          </p:cNvSpPr>
          <p:nvPr>
            <p:ph type="dt" sz="half" idx="10"/>
          </p:nvPr>
        </p:nvSpPr>
        <p:spPr/>
        <p:txBody>
          <a:bodyPr/>
          <a:lstStyle/>
          <a:p>
            <a:fld id="{F18B0ACA-82FF-4282-992F-A1CA6785328B}" type="datetimeFigureOut">
              <a:rPr lang="sv-SE" smtClean="0"/>
              <a:t>2021-08-24</a:t>
            </a:fld>
            <a:endParaRPr lang="sv-SE"/>
          </a:p>
        </p:txBody>
      </p:sp>
      <p:sp>
        <p:nvSpPr>
          <p:cNvPr id="5" name="Platshållare för sidfot 4">
            <a:extLst>
              <a:ext uri="{FF2B5EF4-FFF2-40B4-BE49-F238E27FC236}">
                <a16:creationId xmlns:a16="http://schemas.microsoft.com/office/drawing/2014/main" id="{8364BAF8-E780-45F6-AC46-160D53B5D65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7611EE6-16C8-4945-99C3-D82C1DD2E67C}"/>
              </a:ext>
            </a:extLst>
          </p:cNvPr>
          <p:cNvSpPr>
            <a:spLocks noGrp="1"/>
          </p:cNvSpPr>
          <p:nvPr>
            <p:ph type="sldNum" sz="quarter" idx="12"/>
          </p:nvPr>
        </p:nvSpPr>
        <p:spPr/>
        <p:txBody>
          <a:bodyPr/>
          <a:lstStyle/>
          <a:p>
            <a:fld id="{5617AE43-B4B6-42D8-9800-0DFE1CBBDC1B}" type="slidenum">
              <a:rPr lang="sv-SE" smtClean="0"/>
              <a:t>‹#›</a:t>
            </a:fld>
            <a:endParaRPr lang="sv-SE"/>
          </a:p>
        </p:txBody>
      </p:sp>
    </p:spTree>
    <p:extLst>
      <p:ext uri="{BB962C8B-B14F-4D97-AF65-F5344CB8AC3E}">
        <p14:creationId xmlns:p14="http://schemas.microsoft.com/office/powerpoint/2010/main" val="86418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3404E3-1235-4BAC-9E5D-2FD15C63507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DC33AD4-1D85-4E4F-B2BA-7CF6C2EF7D80}"/>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200BE81-9EE6-43AD-ABE8-CF65D9164CD9}"/>
              </a:ext>
            </a:extLst>
          </p:cNvPr>
          <p:cNvSpPr>
            <a:spLocks noGrp="1"/>
          </p:cNvSpPr>
          <p:nvPr>
            <p:ph type="dt" sz="half" idx="10"/>
          </p:nvPr>
        </p:nvSpPr>
        <p:spPr/>
        <p:txBody>
          <a:bodyPr/>
          <a:lstStyle/>
          <a:p>
            <a:fld id="{F18B0ACA-82FF-4282-992F-A1CA6785328B}" type="datetimeFigureOut">
              <a:rPr lang="sv-SE" smtClean="0"/>
              <a:t>2021-08-24</a:t>
            </a:fld>
            <a:endParaRPr lang="sv-SE"/>
          </a:p>
        </p:txBody>
      </p:sp>
      <p:sp>
        <p:nvSpPr>
          <p:cNvPr id="5" name="Platshållare för sidfot 4">
            <a:extLst>
              <a:ext uri="{FF2B5EF4-FFF2-40B4-BE49-F238E27FC236}">
                <a16:creationId xmlns:a16="http://schemas.microsoft.com/office/drawing/2014/main" id="{17B61BC2-51B9-4832-B315-799AC89A501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95E699A-7842-4E3B-9274-89CFE4765098}"/>
              </a:ext>
            </a:extLst>
          </p:cNvPr>
          <p:cNvSpPr>
            <a:spLocks noGrp="1"/>
          </p:cNvSpPr>
          <p:nvPr>
            <p:ph type="sldNum" sz="quarter" idx="12"/>
          </p:nvPr>
        </p:nvSpPr>
        <p:spPr/>
        <p:txBody>
          <a:bodyPr/>
          <a:lstStyle/>
          <a:p>
            <a:fld id="{5617AE43-B4B6-42D8-9800-0DFE1CBBDC1B}" type="slidenum">
              <a:rPr lang="sv-SE" smtClean="0"/>
              <a:t>‹#›</a:t>
            </a:fld>
            <a:endParaRPr lang="sv-SE"/>
          </a:p>
        </p:txBody>
      </p:sp>
    </p:spTree>
    <p:extLst>
      <p:ext uri="{BB962C8B-B14F-4D97-AF65-F5344CB8AC3E}">
        <p14:creationId xmlns:p14="http://schemas.microsoft.com/office/powerpoint/2010/main" val="773517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98A434D-8FD1-42FE-84DA-988EB95D2E2D}"/>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474EA7DA-821B-4515-A024-9D3DD236D3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B532CBD8-CB36-402E-BE33-3AE1DDD4B31C}"/>
              </a:ext>
            </a:extLst>
          </p:cNvPr>
          <p:cNvSpPr>
            <a:spLocks noGrp="1"/>
          </p:cNvSpPr>
          <p:nvPr>
            <p:ph type="dt" sz="half" idx="10"/>
          </p:nvPr>
        </p:nvSpPr>
        <p:spPr/>
        <p:txBody>
          <a:bodyPr/>
          <a:lstStyle/>
          <a:p>
            <a:fld id="{F18B0ACA-82FF-4282-992F-A1CA6785328B}" type="datetimeFigureOut">
              <a:rPr lang="sv-SE" smtClean="0"/>
              <a:t>2021-08-24</a:t>
            </a:fld>
            <a:endParaRPr lang="sv-SE"/>
          </a:p>
        </p:txBody>
      </p:sp>
      <p:sp>
        <p:nvSpPr>
          <p:cNvPr id="5" name="Platshållare för sidfot 4">
            <a:extLst>
              <a:ext uri="{FF2B5EF4-FFF2-40B4-BE49-F238E27FC236}">
                <a16:creationId xmlns:a16="http://schemas.microsoft.com/office/drawing/2014/main" id="{E5AA5ABF-EA84-4A95-BB95-15E0EC5422C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DC303A4-7522-4732-9756-41EC432C134C}"/>
              </a:ext>
            </a:extLst>
          </p:cNvPr>
          <p:cNvSpPr>
            <a:spLocks noGrp="1"/>
          </p:cNvSpPr>
          <p:nvPr>
            <p:ph type="sldNum" sz="quarter" idx="12"/>
          </p:nvPr>
        </p:nvSpPr>
        <p:spPr/>
        <p:txBody>
          <a:bodyPr/>
          <a:lstStyle/>
          <a:p>
            <a:fld id="{5617AE43-B4B6-42D8-9800-0DFE1CBBDC1B}" type="slidenum">
              <a:rPr lang="sv-SE" smtClean="0"/>
              <a:t>‹#›</a:t>
            </a:fld>
            <a:endParaRPr lang="sv-SE"/>
          </a:p>
        </p:txBody>
      </p:sp>
    </p:spTree>
    <p:extLst>
      <p:ext uri="{BB962C8B-B14F-4D97-AF65-F5344CB8AC3E}">
        <p14:creationId xmlns:p14="http://schemas.microsoft.com/office/powerpoint/2010/main" val="2277250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85901AE-AC4F-48C6-928B-0C069B012E1A}"/>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057EE6C-7CC4-4C67-B93F-02D2A723A776}"/>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3736840D-49EF-45A6-AAD9-C4A930258FC7}"/>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32128840-8930-41EE-AFEB-D958E008FD90}"/>
              </a:ext>
            </a:extLst>
          </p:cNvPr>
          <p:cNvSpPr>
            <a:spLocks noGrp="1"/>
          </p:cNvSpPr>
          <p:nvPr>
            <p:ph type="dt" sz="half" idx="10"/>
          </p:nvPr>
        </p:nvSpPr>
        <p:spPr/>
        <p:txBody>
          <a:bodyPr/>
          <a:lstStyle/>
          <a:p>
            <a:fld id="{F18B0ACA-82FF-4282-992F-A1CA6785328B}" type="datetimeFigureOut">
              <a:rPr lang="sv-SE" smtClean="0"/>
              <a:t>2021-08-24</a:t>
            </a:fld>
            <a:endParaRPr lang="sv-SE"/>
          </a:p>
        </p:txBody>
      </p:sp>
      <p:sp>
        <p:nvSpPr>
          <p:cNvPr id="6" name="Platshållare för sidfot 5">
            <a:extLst>
              <a:ext uri="{FF2B5EF4-FFF2-40B4-BE49-F238E27FC236}">
                <a16:creationId xmlns:a16="http://schemas.microsoft.com/office/drawing/2014/main" id="{E6E432F8-D44E-4997-A7F8-F3AEC175CD7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8120534-A97C-4CFF-B2BE-9BEC2F0B0EE0}"/>
              </a:ext>
            </a:extLst>
          </p:cNvPr>
          <p:cNvSpPr>
            <a:spLocks noGrp="1"/>
          </p:cNvSpPr>
          <p:nvPr>
            <p:ph type="sldNum" sz="quarter" idx="12"/>
          </p:nvPr>
        </p:nvSpPr>
        <p:spPr/>
        <p:txBody>
          <a:bodyPr/>
          <a:lstStyle/>
          <a:p>
            <a:fld id="{5617AE43-B4B6-42D8-9800-0DFE1CBBDC1B}" type="slidenum">
              <a:rPr lang="sv-SE" smtClean="0"/>
              <a:t>‹#›</a:t>
            </a:fld>
            <a:endParaRPr lang="sv-SE"/>
          </a:p>
        </p:txBody>
      </p:sp>
    </p:spTree>
    <p:extLst>
      <p:ext uri="{BB962C8B-B14F-4D97-AF65-F5344CB8AC3E}">
        <p14:creationId xmlns:p14="http://schemas.microsoft.com/office/powerpoint/2010/main" val="4105282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1BB6D57-E6E0-4ED7-A593-D49139ADB5DB}"/>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9C8CA5E2-15EF-40D1-815B-FCE3F18CE4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BA2BE16D-B76A-47BE-914C-884D502F9C8C}"/>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5680E1EC-5838-47D3-814E-6338012E07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B74D4AC7-BDFE-4EFB-9E91-4FAD169A7173}"/>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01CF361D-5240-4C3E-938B-7E6611B71B15}"/>
              </a:ext>
            </a:extLst>
          </p:cNvPr>
          <p:cNvSpPr>
            <a:spLocks noGrp="1"/>
          </p:cNvSpPr>
          <p:nvPr>
            <p:ph type="dt" sz="half" idx="10"/>
          </p:nvPr>
        </p:nvSpPr>
        <p:spPr/>
        <p:txBody>
          <a:bodyPr/>
          <a:lstStyle/>
          <a:p>
            <a:fld id="{F18B0ACA-82FF-4282-992F-A1CA6785328B}" type="datetimeFigureOut">
              <a:rPr lang="sv-SE" smtClean="0"/>
              <a:t>2021-08-24</a:t>
            </a:fld>
            <a:endParaRPr lang="sv-SE"/>
          </a:p>
        </p:txBody>
      </p:sp>
      <p:sp>
        <p:nvSpPr>
          <p:cNvPr id="8" name="Platshållare för sidfot 7">
            <a:extLst>
              <a:ext uri="{FF2B5EF4-FFF2-40B4-BE49-F238E27FC236}">
                <a16:creationId xmlns:a16="http://schemas.microsoft.com/office/drawing/2014/main" id="{4BEC9DC3-4700-4F26-A731-7DE9A38B65C1}"/>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2970B14D-52DF-4D84-BE7D-0021DAC03254}"/>
              </a:ext>
            </a:extLst>
          </p:cNvPr>
          <p:cNvSpPr>
            <a:spLocks noGrp="1"/>
          </p:cNvSpPr>
          <p:nvPr>
            <p:ph type="sldNum" sz="quarter" idx="12"/>
          </p:nvPr>
        </p:nvSpPr>
        <p:spPr/>
        <p:txBody>
          <a:bodyPr/>
          <a:lstStyle/>
          <a:p>
            <a:fld id="{5617AE43-B4B6-42D8-9800-0DFE1CBBDC1B}" type="slidenum">
              <a:rPr lang="sv-SE" smtClean="0"/>
              <a:t>‹#›</a:t>
            </a:fld>
            <a:endParaRPr lang="sv-SE"/>
          </a:p>
        </p:txBody>
      </p:sp>
    </p:spTree>
    <p:extLst>
      <p:ext uri="{BB962C8B-B14F-4D97-AF65-F5344CB8AC3E}">
        <p14:creationId xmlns:p14="http://schemas.microsoft.com/office/powerpoint/2010/main" val="2867739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81E1645-3FCF-4595-8EE3-63B8A3348C54}"/>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005978AC-2A2D-440D-A0C1-2E12574CC0F1}"/>
              </a:ext>
            </a:extLst>
          </p:cNvPr>
          <p:cNvSpPr>
            <a:spLocks noGrp="1"/>
          </p:cNvSpPr>
          <p:nvPr>
            <p:ph type="dt" sz="half" idx="10"/>
          </p:nvPr>
        </p:nvSpPr>
        <p:spPr/>
        <p:txBody>
          <a:bodyPr/>
          <a:lstStyle/>
          <a:p>
            <a:fld id="{F18B0ACA-82FF-4282-992F-A1CA6785328B}" type="datetimeFigureOut">
              <a:rPr lang="sv-SE" smtClean="0"/>
              <a:t>2021-08-24</a:t>
            </a:fld>
            <a:endParaRPr lang="sv-SE"/>
          </a:p>
        </p:txBody>
      </p:sp>
      <p:sp>
        <p:nvSpPr>
          <p:cNvPr id="4" name="Platshållare för sidfot 3">
            <a:extLst>
              <a:ext uri="{FF2B5EF4-FFF2-40B4-BE49-F238E27FC236}">
                <a16:creationId xmlns:a16="http://schemas.microsoft.com/office/drawing/2014/main" id="{46EA3854-41BE-471A-97CB-327B9402AE2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0DE41974-BB4F-41E2-B140-900EF2858C66}"/>
              </a:ext>
            </a:extLst>
          </p:cNvPr>
          <p:cNvSpPr>
            <a:spLocks noGrp="1"/>
          </p:cNvSpPr>
          <p:nvPr>
            <p:ph type="sldNum" sz="quarter" idx="12"/>
          </p:nvPr>
        </p:nvSpPr>
        <p:spPr/>
        <p:txBody>
          <a:bodyPr/>
          <a:lstStyle/>
          <a:p>
            <a:fld id="{5617AE43-B4B6-42D8-9800-0DFE1CBBDC1B}" type="slidenum">
              <a:rPr lang="sv-SE" smtClean="0"/>
              <a:t>‹#›</a:t>
            </a:fld>
            <a:endParaRPr lang="sv-SE"/>
          </a:p>
        </p:txBody>
      </p:sp>
    </p:spTree>
    <p:extLst>
      <p:ext uri="{BB962C8B-B14F-4D97-AF65-F5344CB8AC3E}">
        <p14:creationId xmlns:p14="http://schemas.microsoft.com/office/powerpoint/2010/main" val="4040863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6EF69513-64AE-44AB-B16F-8F8DE1A2BA82}"/>
              </a:ext>
            </a:extLst>
          </p:cNvPr>
          <p:cNvSpPr>
            <a:spLocks noGrp="1"/>
          </p:cNvSpPr>
          <p:nvPr>
            <p:ph type="dt" sz="half" idx="10"/>
          </p:nvPr>
        </p:nvSpPr>
        <p:spPr/>
        <p:txBody>
          <a:bodyPr/>
          <a:lstStyle/>
          <a:p>
            <a:fld id="{F18B0ACA-82FF-4282-992F-A1CA6785328B}" type="datetimeFigureOut">
              <a:rPr lang="sv-SE" smtClean="0"/>
              <a:t>2021-08-24</a:t>
            </a:fld>
            <a:endParaRPr lang="sv-SE"/>
          </a:p>
        </p:txBody>
      </p:sp>
      <p:sp>
        <p:nvSpPr>
          <p:cNvPr id="3" name="Platshållare för sidfot 2">
            <a:extLst>
              <a:ext uri="{FF2B5EF4-FFF2-40B4-BE49-F238E27FC236}">
                <a16:creationId xmlns:a16="http://schemas.microsoft.com/office/drawing/2014/main" id="{3426D55B-0EE5-4DE4-AB37-D078EE6D9BB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8498D36C-A74D-4996-A307-D92E1E8FDBE6}"/>
              </a:ext>
            </a:extLst>
          </p:cNvPr>
          <p:cNvSpPr>
            <a:spLocks noGrp="1"/>
          </p:cNvSpPr>
          <p:nvPr>
            <p:ph type="sldNum" sz="quarter" idx="12"/>
          </p:nvPr>
        </p:nvSpPr>
        <p:spPr/>
        <p:txBody>
          <a:bodyPr/>
          <a:lstStyle/>
          <a:p>
            <a:fld id="{5617AE43-B4B6-42D8-9800-0DFE1CBBDC1B}" type="slidenum">
              <a:rPr lang="sv-SE" smtClean="0"/>
              <a:t>‹#›</a:t>
            </a:fld>
            <a:endParaRPr lang="sv-SE"/>
          </a:p>
        </p:txBody>
      </p:sp>
    </p:spTree>
    <p:extLst>
      <p:ext uri="{BB962C8B-B14F-4D97-AF65-F5344CB8AC3E}">
        <p14:creationId xmlns:p14="http://schemas.microsoft.com/office/powerpoint/2010/main" val="892270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958F5A-6C5A-43FC-B0A0-0FD8C31F101E}"/>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D781D80-A34B-4356-865E-A86755EE4A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D35453D8-6EF7-46AC-91CA-4559461C8E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11C02EF-CEDA-4FFF-8430-0BA7DB745FF2}"/>
              </a:ext>
            </a:extLst>
          </p:cNvPr>
          <p:cNvSpPr>
            <a:spLocks noGrp="1"/>
          </p:cNvSpPr>
          <p:nvPr>
            <p:ph type="dt" sz="half" idx="10"/>
          </p:nvPr>
        </p:nvSpPr>
        <p:spPr/>
        <p:txBody>
          <a:bodyPr/>
          <a:lstStyle/>
          <a:p>
            <a:fld id="{F18B0ACA-82FF-4282-992F-A1CA6785328B}" type="datetimeFigureOut">
              <a:rPr lang="sv-SE" smtClean="0"/>
              <a:t>2021-08-24</a:t>
            </a:fld>
            <a:endParaRPr lang="sv-SE"/>
          </a:p>
        </p:txBody>
      </p:sp>
      <p:sp>
        <p:nvSpPr>
          <p:cNvPr id="6" name="Platshållare för sidfot 5">
            <a:extLst>
              <a:ext uri="{FF2B5EF4-FFF2-40B4-BE49-F238E27FC236}">
                <a16:creationId xmlns:a16="http://schemas.microsoft.com/office/drawing/2014/main" id="{78B847BE-493A-4C9C-A379-70B4913C014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EC7CECA-0DAB-423E-A880-5C63F5BB9F2E}"/>
              </a:ext>
            </a:extLst>
          </p:cNvPr>
          <p:cNvSpPr>
            <a:spLocks noGrp="1"/>
          </p:cNvSpPr>
          <p:nvPr>
            <p:ph type="sldNum" sz="quarter" idx="12"/>
          </p:nvPr>
        </p:nvSpPr>
        <p:spPr/>
        <p:txBody>
          <a:bodyPr/>
          <a:lstStyle/>
          <a:p>
            <a:fld id="{5617AE43-B4B6-42D8-9800-0DFE1CBBDC1B}" type="slidenum">
              <a:rPr lang="sv-SE" smtClean="0"/>
              <a:t>‹#›</a:t>
            </a:fld>
            <a:endParaRPr lang="sv-SE"/>
          </a:p>
        </p:txBody>
      </p:sp>
    </p:spTree>
    <p:extLst>
      <p:ext uri="{BB962C8B-B14F-4D97-AF65-F5344CB8AC3E}">
        <p14:creationId xmlns:p14="http://schemas.microsoft.com/office/powerpoint/2010/main" val="4056750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A1801E-0D29-479B-BD90-75F8B0BF7BF3}"/>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D7FA3EF0-E6BC-4B03-A780-8E44275ADC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94743B35-3E2D-4999-B060-0470696961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EDEA204-D99E-4D03-ADCB-5618553A6E06}"/>
              </a:ext>
            </a:extLst>
          </p:cNvPr>
          <p:cNvSpPr>
            <a:spLocks noGrp="1"/>
          </p:cNvSpPr>
          <p:nvPr>
            <p:ph type="dt" sz="half" idx="10"/>
          </p:nvPr>
        </p:nvSpPr>
        <p:spPr/>
        <p:txBody>
          <a:bodyPr/>
          <a:lstStyle/>
          <a:p>
            <a:fld id="{F18B0ACA-82FF-4282-992F-A1CA6785328B}" type="datetimeFigureOut">
              <a:rPr lang="sv-SE" smtClean="0"/>
              <a:t>2021-08-24</a:t>
            </a:fld>
            <a:endParaRPr lang="sv-SE"/>
          </a:p>
        </p:txBody>
      </p:sp>
      <p:sp>
        <p:nvSpPr>
          <p:cNvPr id="6" name="Platshållare för sidfot 5">
            <a:extLst>
              <a:ext uri="{FF2B5EF4-FFF2-40B4-BE49-F238E27FC236}">
                <a16:creationId xmlns:a16="http://schemas.microsoft.com/office/drawing/2014/main" id="{D40A5DD5-3379-4E5F-B51E-3AD097A1A8F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3B648A6-9927-46F9-A29F-EDC0EA6BBB2D}"/>
              </a:ext>
            </a:extLst>
          </p:cNvPr>
          <p:cNvSpPr>
            <a:spLocks noGrp="1"/>
          </p:cNvSpPr>
          <p:nvPr>
            <p:ph type="sldNum" sz="quarter" idx="12"/>
          </p:nvPr>
        </p:nvSpPr>
        <p:spPr/>
        <p:txBody>
          <a:bodyPr/>
          <a:lstStyle/>
          <a:p>
            <a:fld id="{5617AE43-B4B6-42D8-9800-0DFE1CBBDC1B}" type="slidenum">
              <a:rPr lang="sv-SE" smtClean="0"/>
              <a:t>‹#›</a:t>
            </a:fld>
            <a:endParaRPr lang="sv-SE"/>
          </a:p>
        </p:txBody>
      </p:sp>
    </p:spTree>
    <p:extLst>
      <p:ext uri="{BB962C8B-B14F-4D97-AF65-F5344CB8AC3E}">
        <p14:creationId xmlns:p14="http://schemas.microsoft.com/office/powerpoint/2010/main" val="1040291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B6584659-7F27-4D22-BAA7-AC443B449B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56EF84E-6B2B-4FB2-9B06-EDB16D066E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58EF0BF-61A6-41C4-9AE0-CE01DAE45B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8B0ACA-82FF-4282-992F-A1CA6785328B}" type="datetimeFigureOut">
              <a:rPr lang="sv-SE" smtClean="0"/>
              <a:t>2021-08-24</a:t>
            </a:fld>
            <a:endParaRPr lang="sv-SE"/>
          </a:p>
        </p:txBody>
      </p:sp>
      <p:sp>
        <p:nvSpPr>
          <p:cNvPr id="5" name="Platshållare för sidfot 4">
            <a:extLst>
              <a:ext uri="{FF2B5EF4-FFF2-40B4-BE49-F238E27FC236}">
                <a16:creationId xmlns:a16="http://schemas.microsoft.com/office/drawing/2014/main" id="{32093691-1EC4-4906-B543-A063C990A1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1179D985-4A05-47F6-9427-792515EF52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17AE43-B4B6-42D8-9800-0DFE1CBBDC1B}" type="slidenum">
              <a:rPr lang="sv-SE" smtClean="0"/>
              <a:t>‹#›</a:t>
            </a:fld>
            <a:endParaRPr lang="sv-SE"/>
          </a:p>
        </p:txBody>
      </p:sp>
    </p:spTree>
    <p:extLst>
      <p:ext uri="{BB962C8B-B14F-4D97-AF65-F5344CB8AC3E}">
        <p14:creationId xmlns:p14="http://schemas.microsoft.com/office/powerpoint/2010/main" val="2694308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0DE6A193-4755-479A-BC6F-A7EBCA73BE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5A55B759-31A7-423C-9BC2-A8BC09FE9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3166" y="-478"/>
            <a:ext cx="6754318" cy="6858478"/>
          </a:xfrm>
          <a:custGeom>
            <a:avLst/>
            <a:gdLst>
              <a:gd name="connsiteX0" fmla="*/ 0 w 6754318"/>
              <a:gd name="connsiteY0" fmla="*/ 6858478 h 6858478"/>
              <a:gd name="connsiteX1" fmla="*/ 6754318 w 6754318"/>
              <a:gd name="connsiteY1" fmla="*/ 6858478 h 6858478"/>
              <a:gd name="connsiteX2" fmla="*/ 3577943 w 6754318"/>
              <a:gd name="connsiteY2" fmla="*/ 0 h 6858478"/>
              <a:gd name="connsiteX3" fmla="*/ 3572366 w 6754318"/>
              <a:gd name="connsiteY3" fmla="*/ 0 h 6858478"/>
              <a:gd name="connsiteX4" fmla="*/ 2506138 w 6754318"/>
              <a:gd name="connsiteY4" fmla="*/ 0 h 6858478"/>
              <a:gd name="connsiteX5" fmla="*/ 0 w 6754318"/>
              <a:gd name="connsiteY5" fmla="*/ 0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54318" h="6858478">
                <a:moveTo>
                  <a:pt x="0" y="6858478"/>
                </a:moveTo>
                <a:lnTo>
                  <a:pt x="6754318" y="6858478"/>
                </a:lnTo>
                <a:lnTo>
                  <a:pt x="3577943" y="0"/>
                </a:lnTo>
                <a:lnTo>
                  <a:pt x="3572366" y="0"/>
                </a:lnTo>
                <a:lnTo>
                  <a:pt x="2506138" y="0"/>
                </a:lnTo>
                <a:lnTo>
                  <a:pt x="0"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Freeform: Shape 23">
            <a:extLst>
              <a:ext uri="{FF2B5EF4-FFF2-40B4-BE49-F238E27FC236}">
                <a16:creationId xmlns:a16="http://schemas.microsoft.com/office/drawing/2014/main" id="{617D17FB-975C-487E-8519-38E547609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78"/>
            <a:ext cx="6386947" cy="6858478"/>
          </a:xfrm>
          <a:custGeom>
            <a:avLst/>
            <a:gdLst>
              <a:gd name="connsiteX0" fmla="*/ 433167 w 6386947"/>
              <a:gd name="connsiteY0" fmla="*/ 0 h 6858478"/>
              <a:gd name="connsiteX1" fmla="*/ 2138767 w 6386947"/>
              <a:gd name="connsiteY1" fmla="*/ 0 h 6858478"/>
              <a:gd name="connsiteX2" fmla="*/ 3204995 w 6386947"/>
              <a:gd name="connsiteY2" fmla="*/ 0 h 6858478"/>
              <a:gd name="connsiteX3" fmla="*/ 3210572 w 6386947"/>
              <a:gd name="connsiteY3" fmla="*/ 0 h 6858478"/>
              <a:gd name="connsiteX4" fmla="*/ 6386947 w 6386947"/>
              <a:gd name="connsiteY4" fmla="*/ 6858478 h 6858478"/>
              <a:gd name="connsiteX5" fmla="*/ 1832610 w 6386947"/>
              <a:gd name="connsiteY5" fmla="*/ 6858478 h 6858478"/>
              <a:gd name="connsiteX6" fmla="*/ 433167 w 6386947"/>
              <a:gd name="connsiteY6" fmla="*/ 6858478 h 6858478"/>
              <a:gd name="connsiteX7" fmla="*/ 0 w 6386947"/>
              <a:gd name="connsiteY7" fmla="*/ 6858478 h 6858478"/>
              <a:gd name="connsiteX8" fmla="*/ 0 w 6386947"/>
              <a:gd name="connsiteY8" fmla="*/ 478 h 6858478"/>
              <a:gd name="connsiteX9" fmla="*/ 433167 w 6386947"/>
              <a:gd name="connsiteY9" fmla="*/ 478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86947" h="6858478">
                <a:moveTo>
                  <a:pt x="433167" y="0"/>
                </a:moveTo>
                <a:lnTo>
                  <a:pt x="2138767" y="0"/>
                </a:lnTo>
                <a:lnTo>
                  <a:pt x="3204995" y="0"/>
                </a:lnTo>
                <a:lnTo>
                  <a:pt x="3210572" y="0"/>
                </a:lnTo>
                <a:lnTo>
                  <a:pt x="6386947" y="6858478"/>
                </a:lnTo>
                <a:lnTo>
                  <a:pt x="1832610" y="6858478"/>
                </a:lnTo>
                <a:lnTo>
                  <a:pt x="433167" y="6858478"/>
                </a:lnTo>
                <a:lnTo>
                  <a:pt x="0" y="6858478"/>
                </a:lnTo>
                <a:lnTo>
                  <a:pt x="0" y="478"/>
                </a:lnTo>
                <a:lnTo>
                  <a:pt x="433167" y="478"/>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A420949A-D196-4549-8290-B865CB36C36B}"/>
              </a:ext>
            </a:extLst>
          </p:cNvPr>
          <p:cNvSpPr>
            <a:spLocks noGrp="1"/>
          </p:cNvSpPr>
          <p:nvPr>
            <p:ph type="ctrTitle"/>
          </p:nvPr>
        </p:nvSpPr>
        <p:spPr>
          <a:xfrm>
            <a:off x="804672" y="3993681"/>
            <a:ext cx="4057840" cy="2249424"/>
          </a:xfrm>
        </p:spPr>
        <p:txBody>
          <a:bodyPr anchor="t">
            <a:normAutofit/>
          </a:bodyPr>
          <a:lstStyle/>
          <a:p>
            <a:pPr algn="l"/>
            <a:r>
              <a:rPr lang="sv-SE" sz="5400" dirty="0"/>
              <a:t>Våld i nära relationer</a:t>
            </a:r>
          </a:p>
        </p:txBody>
      </p:sp>
      <p:sp>
        <p:nvSpPr>
          <p:cNvPr id="3" name="Underrubrik 2">
            <a:extLst>
              <a:ext uri="{FF2B5EF4-FFF2-40B4-BE49-F238E27FC236}">
                <a16:creationId xmlns:a16="http://schemas.microsoft.com/office/drawing/2014/main" id="{43313045-50F7-4232-B96C-DF3331D770A0}"/>
              </a:ext>
            </a:extLst>
          </p:cNvPr>
          <p:cNvSpPr>
            <a:spLocks noGrp="1"/>
          </p:cNvSpPr>
          <p:nvPr>
            <p:ph type="subTitle" idx="1"/>
          </p:nvPr>
        </p:nvSpPr>
        <p:spPr>
          <a:xfrm>
            <a:off x="804672" y="2724912"/>
            <a:ext cx="3405378" cy="1155525"/>
          </a:xfrm>
        </p:spPr>
        <p:txBody>
          <a:bodyPr anchor="b">
            <a:normAutofit/>
          </a:bodyPr>
          <a:lstStyle/>
          <a:p>
            <a:pPr algn="l"/>
            <a:r>
              <a:rPr lang="sv-SE" sz="2000"/>
              <a:t>2021</a:t>
            </a:r>
          </a:p>
        </p:txBody>
      </p:sp>
      <p:pic>
        <p:nvPicPr>
          <p:cNvPr id="15" name="Platshållare för innehåll 3" descr="En bild som visar text&#10;&#10;Automatiskt genererad beskrivning">
            <a:extLst>
              <a:ext uri="{FF2B5EF4-FFF2-40B4-BE49-F238E27FC236}">
                <a16:creationId xmlns:a16="http://schemas.microsoft.com/office/drawing/2014/main" id="{B086296F-0BC8-4394-8994-770899B098E3}"/>
              </a:ext>
            </a:extLst>
          </p:cNvPr>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5953781" y="1102045"/>
            <a:ext cx="5702113" cy="1525315"/>
          </a:xfrm>
          <a:prstGeom prst="rect">
            <a:avLst/>
          </a:prstGeom>
        </p:spPr>
      </p:pic>
      <p:pic>
        <p:nvPicPr>
          <p:cNvPr id="13" name="Bildobjekt 12">
            <a:extLst>
              <a:ext uri="{FF2B5EF4-FFF2-40B4-BE49-F238E27FC236}">
                <a16:creationId xmlns:a16="http://schemas.microsoft.com/office/drawing/2014/main" id="{3A2690C7-C7C7-445D-BC45-9C850CEB8D4B}"/>
              </a:ext>
            </a:extLst>
          </p:cNvPr>
          <p:cNvPicPr/>
          <p:nvPr/>
        </p:nvPicPr>
        <p:blipFill>
          <a:blip r:embed="rId4"/>
          <a:stretch>
            <a:fillRect/>
          </a:stretch>
        </p:blipFill>
        <p:spPr>
          <a:xfrm>
            <a:off x="7491109" y="4003420"/>
            <a:ext cx="4164785" cy="1807093"/>
          </a:xfrm>
          <a:prstGeom prst="rect">
            <a:avLst/>
          </a:prstGeom>
        </p:spPr>
      </p:pic>
    </p:spTree>
    <p:extLst>
      <p:ext uri="{BB962C8B-B14F-4D97-AF65-F5344CB8AC3E}">
        <p14:creationId xmlns:p14="http://schemas.microsoft.com/office/powerpoint/2010/main" val="428926769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152AAE95-182C-4041-B887-AB01D434C0CF}"/>
              </a:ext>
            </a:extLst>
          </p:cNvPr>
          <p:cNvSpPr>
            <a:spLocks noGrp="1"/>
          </p:cNvSpPr>
          <p:nvPr>
            <p:ph type="title"/>
          </p:nvPr>
        </p:nvSpPr>
        <p:spPr>
          <a:xfrm>
            <a:off x="838200" y="704088"/>
            <a:ext cx="3529953" cy="2980944"/>
          </a:xfrm>
        </p:spPr>
        <p:txBody>
          <a:bodyPr>
            <a:normAutofit/>
          </a:bodyPr>
          <a:lstStyle/>
          <a:p>
            <a:r>
              <a:rPr lang="sv-SE" dirty="0">
                <a:solidFill>
                  <a:schemeClr val="bg1"/>
                </a:solidFill>
              </a:rPr>
              <a:t>Behandlings</a:t>
            </a:r>
            <a:br>
              <a:rPr lang="sv-SE" dirty="0">
                <a:solidFill>
                  <a:schemeClr val="bg1"/>
                </a:solidFill>
              </a:rPr>
            </a:br>
            <a:r>
              <a:rPr lang="sv-SE" dirty="0">
                <a:solidFill>
                  <a:schemeClr val="bg1"/>
                </a:solidFill>
              </a:rPr>
              <a:t>metoden: </a:t>
            </a:r>
            <a:br>
              <a:rPr lang="sv-SE" dirty="0">
                <a:solidFill>
                  <a:schemeClr val="bg1"/>
                </a:solidFill>
              </a:rPr>
            </a:br>
            <a:r>
              <a:rPr lang="sv-SE" dirty="0">
                <a:solidFill>
                  <a:schemeClr val="bg1"/>
                </a:solidFill>
              </a:rPr>
              <a:t>Samtal om våld</a:t>
            </a:r>
          </a:p>
        </p:txBody>
      </p:sp>
      <p:sp>
        <p:nvSpPr>
          <p:cNvPr id="3" name="Platshållare för innehåll 2">
            <a:extLst>
              <a:ext uri="{FF2B5EF4-FFF2-40B4-BE49-F238E27FC236}">
                <a16:creationId xmlns:a16="http://schemas.microsoft.com/office/drawing/2014/main" id="{498F35E8-EAFA-4E42-8F79-8A50156B014C}"/>
              </a:ext>
            </a:extLst>
          </p:cNvPr>
          <p:cNvSpPr>
            <a:spLocks noGrp="1"/>
          </p:cNvSpPr>
          <p:nvPr>
            <p:ph idx="1"/>
          </p:nvPr>
        </p:nvSpPr>
        <p:spPr>
          <a:xfrm>
            <a:off x="6212410" y="704088"/>
            <a:ext cx="5135293" cy="5248656"/>
          </a:xfrm>
        </p:spPr>
        <p:txBody>
          <a:bodyPr anchor="ctr">
            <a:normAutofit/>
          </a:bodyPr>
          <a:lstStyle/>
          <a:p>
            <a:r>
              <a:rPr lang="sv-SE" sz="2400"/>
              <a:t>Bedömningssamtal samt 15-20 behandlingssessioner</a:t>
            </a:r>
          </a:p>
          <a:p>
            <a:r>
              <a:rPr lang="sv-SE" sz="2400"/>
              <a:t>Bygger på Alternativ Till Våld (ATV)</a:t>
            </a:r>
          </a:p>
          <a:p>
            <a:r>
              <a:rPr lang="sv-SE" sz="2400"/>
              <a:t>Frivillig insats – krävs inga beslut om insats och det förs heller inga journaler</a:t>
            </a:r>
          </a:p>
          <a:p>
            <a:r>
              <a:rPr lang="sv-SE" sz="2400"/>
              <a:t>Krav på partnerkontakt</a:t>
            </a:r>
          </a:p>
          <a:p>
            <a:endParaRPr lang="sv-SE" sz="2400" dirty="0"/>
          </a:p>
        </p:txBody>
      </p:sp>
    </p:spTree>
    <p:extLst>
      <p:ext uri="{BB962C8B-B14F-4D97-AF65-F5344CB8AC3E}">
        <p14:creationId xmlns:p14="http://schemas.microsoft.com/office/powerpoint/2010/main" val="4067521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68A4132F-DEC6-4332-A00C-A11AD4519B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Bildobjekt 6">
            <a:extLst>
              <a:ext uri="{FF2B5EF4-FFF2-40B4-BE49-F238E27FC236}">
                <a16:creationId xmlns:a16="http://schemas.microsoft.com/office/drawing/2014/main" id="{2E8F5336-74F0-4C20-9E30-49ED4BBA725B}"/>
              </a:ext>
            </a:extLst>
          </p:cNvPr>
          <p:cNvPicPr>
            <a:picLocks noChangeAspect="1"/>
          </p:cNvPicPr>
          <p:nvPr/>
        </p:nvPicPr>
        <p:blipFill>
          <a:blip r:embed="rId3"/>
          <a:stretch>
            <a:fillRect/>
          </a:stretch>
        </p:blipFill>
        <p:spPr>
          <a:xfrm>
            <a:off x="7092985" y="2826480"/>
            <a:ext cx="4260814" cy="2023886"/>
          </a:xfrm>
          <a:prstGeom prst="rect">
            <a:avLst/>
          </a:prstGeom>
        </p:spPr>
      </p:pic>
      <p:sp>
        <p:nvSpPr>
          <p:cNvPr id="29" name="Freeform: Shape 28">
            <a:extLst>
              <a:ext uri="{FF2B5EF4-FFF2-40B4-BE49-F238E27FC236}">
                <a16:creationId xmlns:a16="http://schemas.microsoft.com/office/drawing/2014/main" id="{64965EAE-E41A-435F-B993-07E824B6C9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0"/>
            <a:ext cx="7539895"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152F8994-E6D4-4311-9548-C3607BC436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7092985"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152AAE95-182C-4041-B887-AB01D434C0CF}"/>
              </a:ext>
            </a:extLst>
          </p:cNvPr>
          <p:cNvSpPr>
            <a:spLocks noGrp="1"/>
          </p:cNvSpPr>
          <p:nvPr>
            <p:ph type="title"/>
          </p:nvPr>
        </p:nvSpPr>
        <p:spPr>
          <a:xfrm>
            <a:off x="838199" y="365125"/>
            <a:ext cx="5529943" cy="1325563"/>
          </a:xfrm>
        </p:spPr>
        <p:txBody>
          <a:bodyPr>
            <a:normAutofit fontScale="90000"/>
          </a:bodyPr>
          <a:lstStyle/>
          <a:p>
            <a:br>
              <a:rPr lang="sv-SE" sz="1100" dirty="0"/>
            </a:br>
            <a:br>
              <a:rPr lang="sv-SE" sz="1100" dirty="0"/>
            </a:br>
            <a:br>
              <a:rPr lang="sv-SE" sz="1100" dirty="0"/>
            </a:br>
            <a:br>
              <a:rPr lang="sv-SE" sz="1100" dirty="0"/>
            </a:br>
            <a:br>
              <a:rPr lang="sv-SE" sz="1100" dirty="0"/>
            </a:br>
            <a:br>
              <a:rPr lang="sv-SE" sz="1100" dirty="0"/>
            </a:br>
            <a:br>
              <a:rPr lang="sv-SE" sz="1100" dirty="0"/>
            </a:br>
            <a:br>
              <a:rPr lang="sv-SE" sz="1100" dirty="0"/>
            </a:br>
            <a:br>
              <a:rPr lang="sv-SE" sz="1100" dirty="0"/>
            </a:br>
            <a:br>
              <a:rPr lang="sv-SE" sz="1100" dirty="0"/>
            </a:br>
            <a:br>
              <a:rPr lang="sv-SE" sz="1100" dirty="0"/>
            </a:br>
            <a:br>
              <a:rPr lang="sv-SE" sz="1100" dirty="0"/>
            </a:br>
            <a:br>
              <a:rPr lang="sv-SE" sz="1100" dirty="0"/>
            </a:br>
            <a:br>
              <a:rPr lang="sv-SE" sz="1100" dirty="0"/>
            </a:br>
            <a:br>
              <a:rPr lang="sv-SE" sz="1100" dirty="0"/>
            </a:br>
            <a:r>
              <a:rPr lang="sv-SE" sz="4000" dirty="0"/>
              <a:t>Handböcker till Äldre och LSS målgruppen</a:t>
            </a:r>
          </a:p>
        </p:txBody>
      </p:sp>
      <p:sp>
        <p:nvSpPr>
          <p:cNvPr id="3" name="Platshållare för innehåll 2">
            <a:extLst>
              <a:ext uri="{FF2B5EF4-FFF2-40B4-BE49-F238E27FC236}">
                <a16:creationId xmlns:a16="http://schemas.microsoft.com/office/drawing/2014/main" id="{498F35E8-EAFA-4E42-8F79-8A50156B014C}"/>
              </a:ext>
            </a:extLst>
          </p:cNvPr>
          <p:cNvSpPr>
            <a:spLocks noGrp="1"/>
          </p:cNvSpPr>
          <p:nvPr>
            <p:ph idx="1"/>
          </p:nvPr>
        </p:nvSpPr>
        <p:spPr>
          <a:xfrm>
            <a:off x="838199" y="1825625"/>
            <a:ext cx="4128169" cy="3399518"/>
          </a:xfrm>
        </p:spPr>
        <p:txBody>
          <a:bodyPr>
            <a:normAutofit/>
          </a:bodyPr>
          <a:lstStyle/>
          <a:p>
            <a:pPr marL="0" indent="0">
              <a:buNone/>
            </a:pPr>
            <a:endParaRPr lang="sv-SE" sz="2000" dirty="0"/>
          </a:p>
          <a:p>
            <a:pPr marL="0" indent="0">
              <a:buNone/>
            </a:pPr>
            <a:endParaRPr lang="sv-SE" sz="2000" dirty="0"/>
          </a:p>
        </p:txBody>
      </p:sp>
    </p:spTree>
    <p:extLst>
      <p:ext uri="{BB962C8B-B14F-4D97-AF65-F5344CB8AC3E}">
        <p14:creationId xmlns:p14="http://schemas.microsoft.com/office/powerpoint/2010/main" val="2362909172"/>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152AAE95-182C-4041-B887-AB01D434C0CF}"/>
              </a:ext>
            </a:extLst>
          </p:cNvPr>
          <p:cNvSpPr>
            <a:spLocks noGrp="1"/>
          </p:cNvSpPr>
          <p:nvPr>
            <p:ph type="title"/>
          </p:nvPr>
        </p:nvSpPr>
        <p:spPr>
          <a:xfrm>
            <a:off x="838200" y="704088"/>
            <a:ext cx="3529953" cy="2980944"/>
          </a:xfrm>
        </p:spPr>
        <p:txBody>
          <a:bodyPr>
            <a:normAutofit/>
          </a:bodyPr>
          <a:lstStyle/>
          <a:p>
            <a:r>
              <a:rPr lang="sv-SE" dirty="0">
                <a:solidFill>
                  <a:schemeClr val="bg1"/>
                </a:solidFill>
              </a:rPr>
              <a:t>Rutin – Brott mot brukare </a:t>
            </a:r>
            <a:endParaRPr lang="sv-SE">
              <a:solidFill>
                <a:schemeClr val="bg1"/>
              </a:solidFill>
            </a:endParaRPr>
          </a:p>
        </p:txBody>
      </p:sp>
      <p:sp>
        <p:nvSpPr>
          <p:cNvPr id="3" name="Platshållare för innehåll 2">
            <a:extLst>
              <a:ext uri="{FF2B5EF4-FFF2-40B4-BE49-F238E27FC236}">
                <a16:creationId xmlns:a16="http://schemas.microsoft.com/office/drawing/2014/main" id="{498F35E8-EAFA-4E42-8F79-8A50156B014C}"/>
              </a:ext>
            </a:extLst>
          </p:cNvPr>
          <p:cNvSpPr>
            <a:spLocks noGrp="1"/>
          </p:cNvSpPr>
          <p:nvPr>
            <p:ph idx="1"/>
          </p:nvPr>
        </p:nvSpPr>
        <p:spPr>
          <a:xfrm>
            <a:off x="6212410" y="704088"/>
            <a:ext cx="5135293" cy="5248656"/>
          </a:xfrm>
        </p:spPr>
        <p:txBody>
          <a:bodyPr anchor="ctr">
            <a:normAutofit/>
          </a:bodyPr>
          <a:lstStyle/>
          <a:p>
            <a:pPr marL="599440" indent="0" hangingPunct="0">
              <a:buNone/>
            </a:pPr>
            <a:r>
              <a:rPr lang="sv-SE" sz="1500" b="1">
                <a:effectLst/>
                <a:latin typeface="Gill Sans MT" panose="020B0502020104020203" pitchFamily="34" charset="0"/>
                <a:ea typeface="Times New Roman" panose="02020603050405020304" pitchFamily="18" charset="0"/>
              </a:rPr>
              <a:t>Bakgrund</a:t>
            </a:r>
            <a:endParaRPr lang="sv-SE" sz="1500">
              <a:effectLst/>
              <a:latin typeface="Times New Roman" panose="02020603050405020304" pitchFamily="18" charset="0"/>
              <a:ea typeface="Times New Roman" panose="02020603050405020304" pitchFamily="18" charset="0"/>
            </a:endParaRPr>
          </a:p>
          <a:p>
            <a:pPr marL="828040" hangingPunct="0"/>
            <a:r>
              <a:rPr lang="sv-SE" sz="1500">
                <a:effectLst/>
                <a:latin typeface="Times New Roman" panose="02020603050405020304" pitchFamily="18" charset="0"/>
                <a:ea typeface="Times New Roman" panose="02020603050405020304" pitchFamily="18" charset="0"/>
              </a:rPr>
              <a:t>Brott mot brukare kan till exempel avse stöld av egendom, betalmedel, läkemedel samt fysisk eller psykisk misshandel. Våld kan vara exempelvis fysiskt, psykiskt, sexuellt, ekonomiskt eller försummelse. Rör brottet våld i nära relation - se även ” Handbok - Att förebygga, upptäcka och agera vid våld och övergrepp i nära relationer mot brukare i verksamheter”.</a:t>
            </a:r>
          </a:p>
          <a:p>
            <a:pPr marL="599440" indent="0" hangingPunct="0">
              <a:buNone/>
            </a:pPr>
            <a:r>
              <a:rPr lang="sv-SE" sz="1500" b="1">
                <a:effectLst/>
                <a:latin typeface="Gill Sans MT" panose="020B0502020104020203" pitchFamily="34" charset="0"/>
                <a:ea typeface="Times New Roman" panose="02020603050405020304" pitchFamily="18" charset="0"/>
              </a:rPr>
              <a:t>Syfte</a:t>
            </a:r>
            <a:endParaRPr lang="sv-SE" sz="1500">
              <a:effectLst/>
              <a:latin typeface="Times New Roman" panose="02020603050405020304" pitchFamily="18" charset="0"/>
              <a:ea typeface="Times New Roman" panose="02020603050405020304" pitchFamily="18" charset="0"/>
            </a:endParaRPr>
          </a:p>
          <a:p>
            <a:pPr marL="828040" hangingPunct="0"/>
            <a:r>
              <a:rPr lang="sv-SE" sz="1500">
                <a:effectLst/>
                <a:latin typeface="Times New Roman" panose="02020603050405020304" pitchFamily="18" charset="0"/>
                <a:ea typeface="Times New Roman" panose="02020603050405020304" pitchFamily="18" charset="0"/>
              </a:rPr>
              <a:t>Syftet med denna rutin är att ge stöd i hanteringen när en brukare har eller misstänks ha utsatts för brott. </a:t>
            </a:r>
            <a:br>
              <a:rPr lang="sv-SE" sz="1500">
                <a:effectLst/>
                <a:latin typeface="Times New Roman" panose="02020603050405020304" pitchFamily="18" charset="0"/>
                <a:ea typeface="Times New Roman" panose="02020603050405020304" pitchFamily="18" charset="0"/>
              </a:rPr>
            </a:br>
            <a:endParaRPr lang="sv-SE" sz="1500">
              <a:effectLst/>
              <a:latin typeface="Times New Roman" panose="02020603050405020304" pitchFamily="18" charset="0"/>
              <a:ea typeface="Times New Roman" panose="02020603050405020304" pitchFamily="18" charset="0"/>
            </a:endParaRPr>
          </a:p>
          <a:p>
            <a:pPr marL="599440" indent="0" hangingPunct="0">
              <a:buNone/>
            </a:pPr>
            <a:r>
              <a:rPr lang="sv-SE" sz="1500" b="1">
                <a:effectLst/>
                <a:latin typeface="Gill Sans MT" panose="020B0502020104020203" pitchFamily="34" charset="0"/>
                <a:ea typeface="Times New Roman" panose="02020603050405020304" pitchFamily="18" charset="0"/>
              </a:rPr>
              <a:t>Tillämpningsområde</a:t>
            </a:r>
            <a:endParaRPr lang="sv-SE" sz="1500">
              <a:effectLst/>
              <a:latin typeface="Times New Roman" panose="02020603050405020304" pitchFamily="18" charset="0"/>
              <a:ea typeface="Times New Roman" panose="02020603050405020304" pitchFamily="18" charset="0"/>
            </a:endParaRPr>
          </a:p>
          <a:p>
            <a:pPr marL="828040" hangingPunct="0"/>
            <a:r>
              <a:rPr lang="sv-SE" sz="1500">
                <a:effectLst/>
                <a:latin typeface="Times New Roman" panose="02020603050405020304" pitchFamily="18" charset="0"/>
                <a:ea typeface="Times New Roman" panose="02020603050405020304" pitchFamily="18" charset="0"/>
              </a:rPr>
              <a:t>Denna rutin gäller samtliga medarbetare i Socialtjänsten.</a:t>
            </a:r>
            <a:br>
              <a:rPr lang="sv-SE" sz="1500">
                <a:effectLst/>
                <a:latin typeface="Times New Roman" panose="02020603050405020304" pitchFamily="18" charset="0"/>
                <a:ea typeface="Times New Roman" panose="02020603050405020304" pitchFamily="18" charset="0"/>
              </a:rPr>
            </a:br>
            <a:endParaRPr lang="sv-SE" sz="1500">
              <a:effectLst/>
              <a:latin typeface="Times New Roman" panose="02020603050405020304" pitchFamily="18" charset="0"/>
              <a:ea typeface="Times New Roman" panose="02020603050405020304" pitchFamily="18" charset="0"/>
            </a:endParaRPr>
          </a:p>
          <a:p>
            <a:pPr marL="599440" indent="0" hangingPunct="0">
              <a:buNone/>
            </a:pPr>
            <a:r>
              <a:rPr lang="sv-SE" sz="1500" b="1">
                <a:effectLst/>
                <a:latin typeface="Gill Sans MT" panose="020B0502020104020203" pitchFamily="34" charset="0"/>
                <a:ea typeface="Calibri" panose="020F0502020204030204" pitchFamily="34" charset="0"/>
              </a:rPr>
              <a:t>Ansvarsfördelning </a:t>
            </a:r>
            <a:endParaRPr lang="sv-SE" sz="1500">
              <a:effectLst/>
              <a:latin typeface="Times New Roman" panose="02020603050405020304" pitchFamily="18" charset="0"/>
              <a:ea typeface="Times New Roman" panose="02020603050405020304" pitchFamily="18" charset="0"/>
            </a:endParaRPr>
          </a:p>
          <a:p>
            <a:pPr marL="828040" hangingPunct="0"/>
            <a:r>
              <a:rPr lang="sv-SE" sz="1500">
                <a:effectLst/>
                <a:latin typeface="Times New Roman" panose="02020603050405020304" pitchFamily="18" charset="0"/>
                <a:ea typeface="Times New Roman" panose="02020603050405020304" pitchFamily="18" charset="0"/>
              </a:rPr>
              <a:t>Chef ansvarar för att rutinen är känd samt efterlevs på enheten. </a:t>
            </a:r>
          </a:p>
        </p:txBody>
      </p:sp>
    </p:spTree>
    <p:extLst>
      <p:ext uri="{BB962C8B-B14F-4D97-AF65-F5344CB8AC3E}">
        <p14:creationId xmlns:p14="http://schemas.microsoft.com/office/powerpoint/2010/main" val="1421047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52AAE95-182C-4041-B887-AB01D434C0CF}"/>
              </a:ext>
            </a:extLst>
          </p:cNvPr>
          <p:cNvSpPr>
            <a:spLocks noGrp="1"/>
          </p:cNvSpPr>
          <p:nvPr>
            <p:ph type="title"/>
          </p:nvPr>
        </p:nvSpPr>
        <p:spPr>
          <a:xfrm>
            <a:off x="6634134" y="1396289"/>
            <a:ext cx="5006336" cy="1325563"/>
          </a:xfrm>
        </p:spPr>
        <p:txBody>
          <a:bodyPr>
            <a:normAutofit fontScale="90000"/>
          </a:bodyPr>
          <a:lstStyle/>
          <a:p>
            <a:br>
              <a:rPr lang="sv-SE" sz="1400" dirty="0"/>
            </a:br>
            <a:br>
              <a:rPr lang="sv-SE" sz="1400" dirty="0"/>
            </a:br>
            <a:br>
              <a:rPr lang="sv-SE" sz="1400" dirty="0"/>
            </a:br>
            <a:br>
              <a:rPr lang="sv-SE" sz="1400" dirty="0"/>
            </a:br>
            <a:br>
              <a:rPr lang="sv-SE" sz="1400" dirty="0"/>
            </a:br>
            <a:br>
              <a:rPr lang="sv-SE" sz="1400" dirty="0"/>
            </a:br>
            <a:br>
              <a:rPr lang="sv-SE" sz="1400" dirty="0"/>
            </a:br>
            <a:br>
              <a:rPr lang="sv-SE" sz="1400" dirty="0"/>
            </a:br>
            <a:br>
              <a:rPr lang="sv-SE" sz="1400" dirty="0"/>
            </a:br>
            <a:br>
              <a:rPr lang="sv-SE" sz="1400" dirty="0"/>
            </a:br>
            <a:br>
              <a:rPr lang="sv-SE" sz="1400" dirty="0"/>
            </a:br>
            <a:r>
              <a:rPr lang="sv-SE" sz="5400" dirty="0"/>
              <a:t>Frågor? </a:t>
            </a:r>
          </a:p>
        </p:txBody>
      </p:sp>
      <p:sp>
        <p:nvSpPr>
          <p:cNvPr id="10" name="Freeform: Shape 9">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Bildobjekt 4">
            <a:extLst>
              <a:ext uri="{FF2B5EF4-FFF2-40B4-BE49-F238E27FC236}">
                <a16:creationId xmlns:a16="http://schemas.microsoft.com/office/drawing/2014/main" id="{368C6AD1-0909-46FF-B0A7-0B3777C94E26}"/>
              </a:ext>
            </a:extLst>
          </p:cNvPr>
          <p:cNvPicPr>
            <a:picLocks noChangeAspect="1"/>
          </p:cNvPicPr>
          <p:nvPr/>
        </p:nvPicPr>
        <p:blipFill rotWithShape="1">
          <a:blip r:embed="rId3"/>
          <a:srcRect r="1" b="389"/>
          <a:stretch/>
        </p:blipFill>
        <p:spPr>
          <a:xfrm>
            <a:off x="20" y="10"/>
            <a:ext cx="6024134" cy="6857990"/>
          </a:xfrm>
          <a:custGeom>
            <a:avLst/>
            <a:gdLst/>
            <a:ahLst/>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
        <p:nvSpPr>
          <p:cNvPr id="3" name="Platshållare för innehåll 2">
            <a:extLst>
              <a:ext uri="{FF2B5EF4-FFF2-40B4-BE49-F238E27FC236}">
                <a16:creationId xmlns:a16="http://schemas.microsoft.com/office/drawing/2014/main" id="{498F35E8-EAFA-4E42-8F79-8A50156B014C}"/>
              </a:ext>
            </a:extLst>
          </p:cNvPr>
          <p:cNvSpPr>
            <a:spLocks noGrp="1"/>
          </p:cNvSpPr>
          <p:nvPr>
            <p:ph idx="1"/>
          </p:nvPr>
        </p:nvSpPr>
        <p:spPr>
          <a:xfrm>
            <a:off x="6638578" y="2871982"/>
            <a:ext cx="5004073" cy="3181684"/>
          </a:xfrm>
        </p:spPr>
        <p:txBody>
          <a:bodyPr anchor="t">
            <a:normAutofit/>
          </a:bodyPr>
          <a:lstStyle/>
          <a:p>
            <a:pPr marL="0" indent="0">
              <a:buNone/>
            </a:pPr>
            <a:endParaRPr lang="sv-SE" sz="1800" dirty="0"/>
          </a:p>
          <a:p>
            <a:pPr marL="0" indent="0">
              <a:buNone/>
            </a:pPr>
            <a:endParaRPr lang="sv-SE" sz="1800" dirty="0"/>
          </a:p>
        </p:txBody>
      </p:sp>
    </p:spTree>
    <p:extLst>
      <p:ext uri="{BB962C8B-B14F-4D97-AF65-F5344CB8AC3E}">
        <p14:creationId xmlns:p14="http://schemas.microsoft.com/office/powerpoint/2010/main" val="201717254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152AAE95-182C-4041-B887-AB01D434C0CF}"/>
              </a:ext>
            </a:extLst>
          </p:cNvPr>
          <p:cNvSpPr>
            <a:spLocks noGrp="1"/>
          </p:cNvSpPr>
          <p:nvPr>
            <p:ph type="title"/>
          </p:nvPr>
        </p:nvSpPr>
        <p:spPr>
          <a:xfrm>
            <a:off x="838200" y="704088"/>
            <a:ext cx="3529953" cy="2980944"/>
          </a:xfrm>
        </p:spPr>
        <p:txBody>
          <a:bodyPr>
            <a:normAutofit/>
          </a:bodyPr>
          <a:lstStyle/>
          <a:p>
            <a:r>
              <a:rPr lang="sv-SE" dirty="0">
                <a:solidFill>
                  <a:schemeClr val="bg1"/>
                </a:solidFill>
              </a:rPr>
              <a:t>Vanligaste definitionen av våld: </a:t>
            </a:r>
          </a:p>
        </p:txBody>
      </p:sp>
      <p:sp>
        <p:nvSpPr>
          <p:cNvPr id="3" name="Platshållare för innehåll 2">
            <a:extLst>
              <a:ext uri="{FF2B5EF4-FFF2-40B4-BE49-F238E27FC236}">
                <a16:creationId xmlns:a16="http://schemas.microsoft.com/office/drawing/2014/main" id="{498F35E8-EAFA-4E42-8F79-8A50156B014C}"/>
              </a:ext>
            </a:extLst>
          </p:cNvPr>
          <p:cNvSpPr>
            <a:spLocks noGrp="1"/>
          </p:cNvSpPr>
          <p:nvPr>
            <p:ph idx="1"/>
          </p:nvPr>
        </p:nvSpPr>
        <p:spPr>
          <a:xfrm>
            <a:off x="6212410" y="704088"/>
            <a:ext cx="5135293" cy="5248656"/>
          </a:xfrm>
        </p:spPr>
        <p:txBody>
          <a:bodyPr anchor="ctr">
            <a:normAutofit lnSpcReduction="10000"/>
          </a:bodyPr>
          <a:lstStyle/>
          <a:p>
            <a:pPr marL="0" indent="0">
              <a:spcBef>
                <a:spcPct val="20000"/>
              </a:spcBef>
              <a:buNone/>
            </a:pPr>
            <a:endParaRPr lang="sv-SE" sz="2400" dirty="0"/>
          </a:p>
          <a:p>
            <a:pPr marL="0" indent="0">
              <a:spcBef>
                <a:spcPct val="20000"/>
              </a:spcBef>
              <a:buNone/>
            </a:pPr>
            <a:endParaRPr lang="sv-SE" sz="2400" dirty="0"/>
          </a:p>
          <a:p>
            <a:pPr marL="0" indent="0">
              <a:spcBef>
                <a:spcPct val="20000"/>
              </a:spcBef>
              <a:buNone/>
            </a:pPr>
            <a:r>
              <a:rPr lang="sv-SE" sz="2400" dirty="0"/>
              <a:t> ”Våld är varje handling riktad mot en annan person, som genom att denna handling skadar, smärta, skrämmer eller kränker, får denna person att göra något mot sin vilja eller avstå från något som den vill”.</a:t>
            </a:r>
            <a:br>
              <a:rPr lang="sv-SE" sz="2400" dirty="0"/>
            </a:br>
            <a:br>
              <a:rPr lang="sv-SE" sz="2400" dirty="0"/>
            </a:br>
            <a:br>
              <a:rPr lang="sv-SE" sz="2400" dirty="0"/>
            </a:br>
            <a:br>
              <a:rPr lang="sv-SE" sz="2400" dirty="0"/>
            </a:br>
            <a:br>
              <a:rPr lang="sv-SE" sz="2400" dirty="0"/>
            </a:br>
            <a:br>
              <a:rPr lang="sv-SE" sz="2400" dirty="0"/>
            </a:br>
            <a:br>
              <a:rPr lang="sv-SE" sz="2400" dirty="0"/>
            </a:br>
            <a:r>
              <a:rPr lang="sv-SE" sz="2400" dirty="0"/>
              <a:t>Myntat av psykologen Per </a:t>
            </a:r>
            <a:r>
              <a:rPr lang="sv-SE" sz="2400" dirty="0" err="1"/>
              <a:t>Isdal</a:t>
            </a:r>
            <a:r>
              <a:rPr lang="sv-SE" sz="2400" dirty="0"/>
              <a:t>. (Meningen med våld, 2001).</a:t>
            </a:r>
          </a:p>
          <a:p>
            <a:pPr>
              <a:spcBef>
                <a:spcPct val="20000"/>
              </a:spcBef>
              <a:buFont typeface="Arial"/>
            </a:pPr>
            <a:endParaRPr lang="sv-SE" sz="2400" dirty="0"/>
          </a:p>
        </p:txBody>
      </p:sp>
    </p:spTree>
    <p:extLst>
      <p:ext uri="{BB962C8B-B14F-4D97-AF65-F5344CB8AC3E}">
        <p14:creationId xmlns:p14="http://schemas.microsoft.com/office/powerpoint/2010/main" val="3857674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16">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18">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Freeform: Shape 20">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152AAE95-182C-4041-B887-AB01D434C0CF}"/>
              </a:ext>
            </a:extLst>
          </p:cNvPr>
          <p:cNvSpPr>
            <a:spLocks noGrp="1"/>
          </p:cNvSpPr>
          <p:nvPr>
            <p:ph type="title"/>
          </p:nvPr>
        </p:nvSpPr>
        <p:spPr>
          <a:xfrm>
            <a:off x="804672" y="640080"/>
            <a:ext cx="3282696" cy="5257800"/>
          </a:xfrm>
        </p:spPr>
        <p:txBody>
          <a:bodyPr>
            <a:normAutofit/>
          </a:bodyPr>
          <a:lstStyle/>
          <a:p>
            <a:r>
              <a:rPr lang="sv-SE">
                <a:solidFill>
                  <a:schemeClr val="bg1"/>
                </a:solidFill>
              </a:rPr>
              <a:t>Olika definitioner av våld: </a:t>
            </a:r>
            <a:endParaRPr lang="sv-SE" dirty="0">
              <a:solidFill>
                <a:schemeClr val="bg1"/>
              </a:solidFill>
            </a:endParaRPr>
          </a:p>
        </p:txBody>
      </p:sp>
      <p:sp>
        <p:nvSpPr>
          <p:cNvPr id="3" name="Platshållare för innehåll 2">
            <a:extLst>
              <a:ext uri="{FF2B5EF4-FFF2-40B4-BE49-F238E27FC236}">
                <a16:creationId xmlns:a16="http://schemas.microsoft.com/office/drawing/2014/main" id="{498F35E8-EAFA-4E42-8F79-8A50156B014C}"/>
              </a:ext>
            </a:extLst>
          </p:cNvPr>
          <p:cNvSpPr>
            <a:spLocks noGrp="1"/>
          </p:cNvSpPr>
          <p:nvPr>
            <p:ph idx="1"/>
          </p:nvPr>
        </p:nvSpPr>
        <p:spPr>
          <a:xfrm>
            <a:off x="5358384" y="125730"/>
            <a:ext cx="6024654" cy="6732270"/>
          </a:xfrm>
        </p:spPr>
        <p:txBody>
          <a:bodyPr anchor="ctr">
            <a:normAutofit/>
          </a:bodyPr>
          <a:lstStyle/>
          <a:p>
            <a:pPr marL="0" indent="0">
              <a:spcBef>
                <a:spcPts val="200"/>
              </a:spcBef>
              <a:buNone/>
            </a:pPr>
            <a:r>
              <a:rPr lang="sv-SE" sz="1600" b="1" dirty="0">
                <a:effectLst/>
                <a:latin typeface="Gill Sans MT" panose="020B0502020104020203" pitchFamily="34" charset="0"/>
                <a:ea typeface="Times New Roman" panose="02020603050405020304" pitchFamily="18" charset="0"/>
                <a:cs typeface="Times New Roman" panose="02020603050405020304" pitchFamily="18" charset="0"/>
              </a:rPr>
              <a:t>Våld i nära relationer</a:t>
            </a:r>
            <a:br>
              <a:rPr lang="sv-SE" sz="1600" b="1" dirty="0">
                <a:effectLst/>
                <a:latin typeface="Gill Sans MT" panose="020B0502020104020203" pitchFamily="34" charset="0"/>
                <a:ea typeface="Times New Roman" panose="02020603050405020304" pitchFamily="18" charset="0"/>
                <a:cs typeface="Times New Roman" panose="02020603050405020304" pitchFamily="18" charset="0"/>
              </a:rPr>
            </a:br>
            <a:r>
              <a:rPr lang="sv-SE" sz="1600" b="0" dirty="0">
                <a:effectLst/>
                <a:latin typeface="Times New Roman" panose="02020603050405020304" pitchFamily="18" charset="0"/>
                <a:ea typeface="Calibri" panose="020F0502020204030204" pitchFamily="34" charset="0"/>
                <a:cs typeface="Times New Roman" panose="02020603050405020304" pitchFamily="18" charset="0"/>
              </a:rPr>
              <a:t>Våld i nära relationer innebär att våldet utförs av en närstående. Närstående är en person som en människa har en nära relation till och som människan litar på. De kan vara make, maka, sambo, pojkvän eller flickvän, föräldrar, syskon, barn eller andra släktingar.</a:t>
            </a:r>
            <a:br>
              <a:rPr lang="sv-SE" sz="1600" b="1" dirty="0">
                <a:latin typeface="Gill Sans MT" panose="020B0502020104020203" pitchFamily="34" charset="0"/>
                <a:ea typeface="Calibri" panose="020F0502020204030204" pitchFamily="34" charset="0"/>
                <a:cs typeface="Times New Roman" panose="02020603050405020304" pitchFamily="18" charset="0"/>
              </a:rPr>
            </a:br>
            <a:r>
              <a:rPr lang="sv-SE" sz="1600" b="0" dirty="0">
                <a:effectLst/>
                <a:latin typeface="Times New Roman" panose="02020603050405020304" pitchFamily="18" charset="0"/>
                <a:ea typeface="Calibri" panose="020F0502020204030204" pitchFamily="34" charset="0"/>
                <a:cs typeface="Times New Roman" panose="02020603050405020304" pitchFamily="18" charset="0"/>
              </a:rPr>
              <a:t>Personer med funktionsnedsättning, barn och äldre kan också bli utsatta för våld av personer som ska ge vård, stöd och service.</a:t>
            </a:r>
            <a:br>
              <a:rPr lang="sv-SE" sz="1600" b="1" dirty="0">
                <a:latin typeface="Gill Sans MT" panose="020B0502020104020203" pitchFamily="34" charset="0"/>
                <a:ea typeface="Calibri" panose="020F0502020204030204" pitchFamily="34" charset="0"/>
                <a:cs typeface="Times New Roman" panose="02020603050405020304" pitchFamily="18" charset="0"/>
              </a:rPr>
            </a:br>
            <a:r>
              <a:rPr lang="sv-SE" sz="1600" b="0" dirty="0">
                <a:effectLst/>
                <a:latin typeface="Times New Roman" panose="02020603050405020304" pitchFamily="18" charset="0"/>
                <a:ea typeface="Calibri" panose="020F0502020204030204" pitchFamily="34" charset="0"/>
                <a:cs typeface="Times New Roman" panose="02020603050405020304" pitchFamily="18" charset="0"/>
              </a:rPr>
              <a:t>Både män och kvinnor blir utsatta för våld i nära relationer, men det är mer vanligt med att kvinnor utsätts. Oftast är den som utövar våldet en man (Socialstyrelsen, 2011).</a:t>
            </a:r>
            <a:endParaRPr lang="sv-SE" sz="1600" b="1" dirty="0">
              <a:latin typeface="Gill Sans MT" panose="020B0502020104020203" pitchFamily="34" charset="0"/>
              <a:ea typeface="Calibri" panose="020F0502020204030204" pitchFamily="34" charset="0"/>
              <a:cs typeface="Times New Roman" panose="02020603050405020304" pitchFamily="18" charset="0"/>
            </a:endParaRPr>
          </a:p>
          <a:p>
            <a:pPr marL="0" indent="0">
              <a:spcBef>
                <a:spcPts val="200"/>
              </a:spcBef>
              <a:buNone/>
            </a:pPr>
            <a:br>
              <a:rPr lang="sv-SE" sz="1600" b="1" dirty="0">
                <a:effectLst/>
                <a:latin typeface="Gill Sans MT" panose="020B0502020104020203" pitchFamily="34" charset="0"/>
                <a:ea typeface="Times New Roman" panose="02020603050405020304" pitchFamily="18" charset="0"/>
                <a:cs typeface="Times New Roman" panose="02020603050405020304" pitchFamily="18" charset="0"/>
              </a:rPr>
            </a:br>
            <a:r>
              <a:rPr lang="sv-SE" sz="1600" b="1" dirty="0">
                <a:effectLst/>
                <a:latin typeface="Gill Sans MT" panose="020B0502020104020203" pitchFamily="34" charset="0"/>
                <a:ea typeface="Times New Roman" panose="02020603050405020304" pitchFamily="18" charset="0"/>
                <a:cs typeface="Times New Roman" panose="02020603050405020304" pitchFamily="18" charset="0"/>
              </a:rPr>
              <a:t>Fysiskt våld</a:t>
            </a:r>
            <a:r>
              <a:rPr lang="sv-SE"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sv-SE" sz="1600" b="1" dirty="0">
                <a:effectLst/>
                <a:latin typeface="Times New Roman" panose="02020603050405020304" pitchFamily="18" charset="0"/>
                <a:ea typeface="Times New Roman" panose="02020603050405020304" pitchFamily="18" charset="0"/>
                <a:cs typeface="Times New Roman" panose="02020603050405020304" pitchFamily="18" charset="0"/>
              </a:rPr>
            </a:br>
            <a:r>
              <a:rPr lang="sv-SE" sz="1600" b="0" dirty="0">
                <a:effectLst/>
                <a:latin typeface="Times New Roman" panose="02020603050405020304" pitchFamily="18" charset="0"/>
                <a:ea typeface="Calibri" panose="020F0502020204030204" pitchFamily="34" charset="0"/>
                <a:cs typeface="Times New Roman" panose="02020603050405020304" pitchFamily="18" charset="0"/>
              </a:rPr>
              <a:t>Exempel på fysiskt våld är knytnävsslag, örfilar, knivstick eller slag med andra föremål. Personen som utför våldet kan även sparka och ta stryptag. Det finns även de som river, biter, drar i håret, bränner, skakar eller knuffar. Att hålla fast någon hårt är också det fysiskt våld.</a:t>
            </a:r>
            <a:r>
              <a:rPr lang="sv-SE" sz="16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sv-SE" sz="1600" b="1" dirty="0">
              <a:effectLst/>
              <a:latin typeface="Gill Sans MT" panose="020B0502020104020203" pitchFamily="34" charset="0"/>
              <a:ea typeface="Times New Roman" panose="02020603050405020304" pitchFamily="18" charset="0"/>
              <a:cs typeface="Times New Roman" panose="02020603050405020304" pitchFamily="18" charset="0"/>
            </a:endParaRPr>
          </a:p>
          <a:p>
            <a:pPr marL="0" indent="0">
              <a:spcAft>
                <a:spcPts val="800"/>
              </a:spcAft>
              <a:buNone/>
            </a:pPr>
            <a:r>
              <a:rPr lang="sv-SE" sz="1600" b="1" dirty="0">
                <a:effectLst/>
                <a:latin typeface="Gill Sans MT" panose="020B0502020104020203" pitchFamily="34" charset="0"/>
                <a:ea typeface="Times New Roman" panose="02020603050405020304" pitchFamily="18" charset="0"/>
                <a:cs typeface="Times New Roman" panose="02020603050405020304" pitchFamily="18" charset="0"/>
              </a:rPr>
              <a:t>Psykiskt våld</a:t>
            </a:r>
            <a:r>
              <a:rPr lang="sv-SE"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sv-SE" sz="1600" b="1" dirty="0">
                <a:effectLst/>
                <a:latin typeface="Times New Roman" panose="02020603050405020304" pitchFamily="18" charset="0"/>
                <a:ea typeface="Times New Roman" panose="02020603050405020304" pitchFamily="18" charset="0"/>
                <a:cs typeface="Times New Roman" panose="02020603050405020304" pitchFamily="18" charset="0"/>
              </a:rPr>
            </a:br>
            <a:r>
              <a:rPr lang="sv-SE" sz="1600" b="0" dirty="0">
                <a:effectLst/>
                <a:latin typeface="Times New Roman" panose="02020603050405020304" pitchFamily="18" charset="0"/>
                <a:ea typeface="Calibri" panose="020F0502020204030204" pitchFamily="34" charset="0"/>
                <a:cs typeface="Times New Roman" panose="02020603050405020304" pitchFamily="18" charset="0"/>
              </a:rPr>
              <a:t>Psykiskt våld handlar om hot, tvång, trakasserier, elaka ord och att säga något som trycker ner, förminskar eller gör den andre löjlig. Den utsatte kan också bli kontrollerad och socialt isolerad.</a:t>
            </a:r>
            <a:endParaRPr lang="sv-SE" sz="1600" b="1" dirty="0">
              <a:effectLst/>
              <a:latin typeface="Gill Sans MT" panose="020B0502020104020203" pitchFamily="34" charset="0"/>
              <a:ea typeface="Times New Roman" panose="02020603050405020304" pitchFamily="18" charset="0"/>
              <a:cs typeface="Times New Roman" panose="02020603050405020304" pitchFamily="18" charset="0"/>
            </a:endParaRPr>
          </a:p>
          <a:p>
            <a:pPr marL="0" indent="0">
              <a:spcAft>
                <a:spcPts val="800"/>
              </a:spcAft>
              <a:buNone/>
            </a:pPr>
            <a:r>
              <a:rPr lang="sv-SE" sz="1600" b="1" dirty="0">
                <a:effectLst/>
                <a:latin typeface="Gill Sans MT" panose="020B0502020104020203" pitchFamily="34" charset="0"/>
                <a:ea typeface="Times New Roman" panose="02020603050405020304" pitchFamily="18" charset="0"/>
                <a:cs typeface="Times New Roman" panose="02020603050405020304" pitchFamily="18" charset="0"/>
              </a:rPr>
              <a:t>Sexuellt våld</a:t>
            </a:r>
            <a:r>
              <a:rPr lang="sv-SE" sz="1600" b="0"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sv-SE" sz="1600" b="0" dirty="0">
                <a:effectLst/>
                <a:latin typeface="Times New Roman" panose="02020603050405020304" pitchFamily="18" charset="0"/>
                <a:ea typeface="Times New Roman" panose="02020603050405020304" pitchFamily="18" charset="0"/>
                <a:cs typeface="Times New Roman" panose="02020603050405020304" pitchFamily="18" charset="0"/>
              </a:rPr>
            </a:br>
            <a:r>
              <a:rPr lang="sv-SE" sz="1600" b="0" dirty="0">
                <a:effectLst/>
                <a:latin typeface="Times New Roman" panose="02020603050405020304" pitchFamily="18" charset="0"/>
                <a:ea typeface="Calibri" panose="020F0502020204030204" pitchFamily="34" charset="0"/>
                <a:cs typeface="Times New Roman" panose="02020603050405020304" pitchFamily="18" charset="0"/>
              </a:rPr>
              <a:t>Sexuellt våld kan innebära olika former av sexuellt påtvingade handlingar såsom att tvinga den utsatte att ha samlag utan samtycke eller utstå sexuella trakasserier. Det kan även vara att någon tar i eller smeker den utsatte på ett sexuellt sätt i en vårdsituation, mot dennes vilja. </a:t>
            </a:r>
            <a:endParaRPr lang="sv-SE" sz="1600" b="1" dirty="0">
              <a:effectLst/>
              <a:latin typeface="Gill Sans MT" panose="020B0502020104020203"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9103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16">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18">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Freeform: Shape 20">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152AAE95-182C-4041-B887-AB01D434C0CF}"/>
              </a:ext>
            </a:extLst>
          </p:cNvPr>
          <p:cNvSpPr>
            <a:spLocks noGrp="1"/>
          </p:cNvSpPr>
          <p:nvPr>
            <p:ph type="title"/>
          </p:nvPr>
        </p:nvSpPr>
        <p:spPr>
          <a:xfrm>
            <a:off x="804672" y="640080"/>
            <a:ext cx="3282696" cy="5257800"/>
          </a:xfrm>
        </p:spPr>
        <p:txBody>
          <a:bodyPr>
            <a:normAutofit/>
          </a:bodyPr>
          <a:lstStyle/>
          <a:p>
            <a:r>
              <a:rPr lang="sv-SE">
                <a:solidFill>
                  <a:schemeClr val="bg1"/>
                </a:solidFill>
              </a:rPr>
              <a:t>Olika definitioner av våld: </a:t>
            </a:r>
            <a:endParaRPr lang="sv-SE" dirty="0">
              <a:solidFill>
                <a:schemeClr val="bg1"/>
              </a:solidFill>
            </a:endParaRPr>
          </a:p>
        </p:txBody>
      </p:sp>
      <p:sp>
        <p:nvSpPr>
          <p:cNvPr id="3" name="Platshållare för innehåll 2">
            <a:extLst>
              <a:ext uri="{FF2B5EF4-FFF2-40B4-BE49-F238E27FC236}">
                <a16:creationId xmlns:a16="http://schemas.microsoft.com/office/drawing/2014/main" id="{498F35E8-EAFA-4E42-8F79-8A50156B014C}"/>
              </a:ext>
            </a:extLst>
          </p:cNvPr>
          <p:cNvSpPr>
            <a:spLocks noGrp="1"/>
          </p:cNvSpPr>
          <p:nvPr>
            <p:ph idx="1"/>
          </p:nvPr>
        </p:nvSpPr>
        <p:spPr>
          <a:xfrm>
            <a:off x="5358384" y="125730"/>
            <a:ext cx="6024654" cy="6732270"/>
          </a:xfrm>
        </p:spPr>
        <p:txBody>
          <a:bodyPr anchor="ctr">
            <a:normAutofit/>
          </a:bodyPr>
          <a:lstStyle/>
          <a:p>
            <a:pPr marL="0" indent="0">
              <a:spcAft>
                <a:spcPts val="800"/>
              </a:spcAft>
              <a:buNone/>
            </a:pPr>
            <a:r>
              <a:rPr lang="sv-SE" sz="1600" b="1" dirty="0">
                <a:effectLst/>
                <a:latin typeface="Gill Sans MT" panose="020B0502020104020203" pitchFamily="34" charset="0"/>
                <a:ea typeface="Times New Roman" panose="02020603050405020304" pitchFamily="18" charset="0"/>
                <a:cs typeface="Times New Roman" panose="02020603050405020304" pitchFamily="18" charset="0"/>
              </a:rPr>
              <a:t>Ekonomiskt våld</a:t>
            </a:r>
            <a:r>
              <a:rPr lang="sv-SE" sz="1600" b="0"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sv-SE" sz="1600" b="0" dirty="0">
                <a:effectLst/>
                <a:latin typeface="Times New Roman" panose="02020603050405020304" pitchFamily="18" charset="0"/>
                <a:ea typeface="Times New Roman" panose="02020603050405020304" pitchFamily="18" charset="0"/>
                <a:cs typeface="Times New Roman" panose="02020603050405020304" pitchFamily="18" charset="0"/>
              </a:rPr>
            </a:br>
            <a:r>
              <a:rPr lang="sv-SE" sz="1600" b="0" dirty="0">
                <a:effectLst/>
                <a:latin typeface="Times New Roman" panose="02020603050405020304" pitchFamily="18" charset="0"/>
                <a:ea typeface="Calibri" panose="020F0502020204030204" pitchFamily="34" charset="0"/>
                <a:cs typeface="Times New Roman" panose="02020603050405020304" pitchFamily="18" charset="0"/>
              </a:rPr>
              <a:t>Ekonomiskt våld kan vara att någon tar kontrollen över den utsattes ekonomi och vägra låta personen se eller förstå vad som händer med pengarna. Man kan utnyttja den utsattes namn för köp eller lån som man själv inte kan ta och sedan inte hjälpa till med återbetalning. </a:t>
            </a:r>
            <a:endParaRPr lang="sv-SE" sz="1600" b="1" dirty="0">
              <a:effectLst/>
              <a:latin typeface="Gill Sans MT" panose="020B0502020104020203" pitchFamily="34" charset="0"/>
              <a:ea typeface="Times New Roman" panose="02020603050405020304" pitchFamily="18" charset="0"/>
              <a:cs typeface="Times New Roman" panose="02020603050405020304" pitchFamily="18" charset="0"/>
            </a:endParaRPr>
          </a:p>
          <a:p>
            <a:pPr marL="0" indent="0">
              <a:spcAft>
                <a:spcPts val="800"/>
              </a:spcAft>
              <a:buNone/>
            </a:pPr>
            <a:r>
              <a:rPr lang="sv-SE" sz="1600" b="1" dirty="0">
                <a:effectLst/>
                <a:latin typeface="Gill Sans MT" panose="020B0502020104020203" pitchFamily="34" charset="0"/>
                <a:ea typeface="Times New Roman" panose="02020603050405020304" pitchFamily="18" charset="0"/>
                <a:cs typeface="Times New Roman" panose="02020603050405020304" pitchFamily="18" charset="0"/>
              </a:rPr>
              <a:t>Försummelse </a:t>
            </a:r>
            <a:br>
              <a:rPr lang="sv-SE" sz="1600" b="1" dirty="0">
                <a:effectLst/>
                <a:latin typeface="Gill Sans MT" panose="020B0502020104020203" pitchFamily="34" charset="0"/>
                <a:ea typeface="Times New Roman" panose="02020603050405020304" pitchFamily="18" charset="0"/>
                <a:cs typeface="Times New Roman" panose="02020603050405020304" pitchFamily="18" charset="0"/>
              </a:rPr>
            </a:br>
            <a:r>
              <a:rPr lang="sv-SE" sz="1600" b="0" dirty="0" err="1">
                <a:effectLst/>
                <a:latin typeface="Times New Roman" panose="02020603050405020304" pitchFamily="18" charset="0"/>
                <a:ea typeface="Calibri" panose="020F0502020204030204" pitchFamily="34" charset="0"/>
                <a:cs typeface="Times New Roman" panose="02020603050405020304" pitchFamily="18" charset="0"/>
              </a:rPr>
              <a:t>Försummelse</a:t>
            </a:r>
            <a:r>
              <a:rPr lang="sv-SE" sz="1600" b="0" dirty="0">
                <a:effectLst/>
                <a:latin typeface="Times New Roman" panose="02020603050405020304" pitchFamily="18" charset="0"/>
                <a:ea typeface="Calibri" panose="020F0502020204030204" pitchFamily="34" charset="0"/>
                <a:cs typeface="Times New Roman" panose="02020603050405020304" pitchFamily="18" charset="0"/>
              </a:rPr>
              <a:t> kan vara att den utsatte inte får hjälp med mat, medicin eller hygien som personen behöver. Den utsatte kan till exempel inte få hjälp att komma upp ur sängen. Det kan även vara att få för lite, för mycket eller felaktig medicin eller att inte få hjälp att inte få träffa läkare. </a:t>
            </a:r>
          </a:p>
          <a:p>
            <a:pPr marL="0" indent="0">
              <a:spcAft>
                <a:spcPts val="800"/>
              </a:spcAft>
              <a:buNone/>
            </a:pPr>
            <a:r>
              <a:rPr lang="sv-SE" sz="1600" b="1" dirty="0">
                <a:effectLst/>
                <a:latin typeface="Gill Sans MT" panose="020B0502020104020203" pitchFamily="34" charset="0"/>
                <a:ea typeface="Times New Roman" panose="02020603050405020304" pitchFamily="18" charset="0"/>
                <a:cs typeface="Times New Roman" panose="02020603050405020304" pitchFamily="18" charset="0"/>
              </a:rPr>
              <a:t>Funktionshinderrelaterat våld</a:t>
            </a:r>
            <a:r>
              <a:rPr lang="sv-SE" sz="1600" b="0"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sv-SE" sz="1600" b="0" dirty="0">
                <a:effectLst/>
                <a:latin typeface="Times New Roman" panose="02020603050405020304" pitchFamily="18" charset="0"/>
                <a:ea typeface="Times New Roman" panose="02020603050405020304" pitchFamily="18" charset="0"/>
                <a:cs typeface="Times New Roman" panose="02020603050405020304" pitchFamily="18" charset="0"/>
              </a:rPr>
            </a:br>
            <a:r>
              <a:rPr lang="sv-SE" sz="1600" b="0" dirty="0">
                <a:effectLst/>
                <a:latin typeface="Times New Roman" panose="02020603050405020304" pitchFamily="18" charset="0"/>
                <a:ea typeface="Calibri" panose="020F0502020204030204" pitchFamily="34" charset="0"/>
                <a:cs typeface="Times New Roman" panose="02020603050405020304" pitchFamily="18" charset="0"/>
              </a:rPr>
              <a:t>Med funktionshinderrelaterat våld menas handlingar som utnyttjar själva funktions­nedsättningen hos den våldsutsatta och försvårar en redan utsatt situation. Våldsutövaren kan exempelvis flytta undan rollatorn eller ta ut batterierna ur hörapparaten så att personen inte kan använda sina hjälpmedel. </a:t>
            </a:r>
            <a:br>
              <a:rPr lang="sv-SE" sz="1600" b="1" dirty="0">
                <a:latin typeface="Gill Sans MT" panose="020B0502020104020203" pitchFamily="34" charset="0"/>
                <a:ea typeface="Calibri" panose="020F0502020204030204" pitchFamily="34" charset="0"/>
                <a:cs typeface="Times New Roman" panose="02020603050405020304" pitchFamily="18" charset="0"/>
              </a:rPr>
            </a:br>
            <a:r>
              <a:rPr lang="sv-SE" sz="1600" b="0" dirty="0">
                <a:effectLst/>
                <a:latin typeface="Times New Roman" panose="02020603050405020304" pitchFamily="18" charset="0"/>
                <a:ea typeface="Calibri" panose="020F0502020204030204" pitchFamily="34" charset="0"/>
                <a:cs typeface="Times New Roman" panose="02020603050405020304" pitchFamily="18" charset="0"/>
              </a:rPr>
              <a:t>En annan del av det funktionshindersrelaterade våldet är när personal är de som utsätter en vårdtagare/brukare för våldet. Våldet finns på grund av att den utsatte får vård</a:t>
            </a:r>
          </a:p>
          <a:p>
            <a:pPr marL="0" indent="0">
              <a:spcAft>
                <a:spcPts val="800"/>
              </a:spcAft>
              <a:buNone/>
            </a:pPr>
            <a:r>
              <a:rPr lang="sv-SE" sz="1600" b="1" dirty="0">
                <a:effectLst/>
                <a:latin typeface="Gill Sans MT" panose="020B0502020104020203" pitchFamily="34" charset="0"/>
                <a:ea typeface="Times New Roman" panose="02020603050405020304" pitchFamily="18" charset="0"/>
                <a:cs typeface="Times New Roman" panose="02020603050405020304" pitchFamily="18" charset="0"/>
              </a:rPr>
              <a:t>Materiellt våld </a:t>
            </a:r>
            <a:br>
              <a:rPr lang="sv-SE" sz="1600" b="0" dirty="0">
                <a:effectLst/>
                <a:latin typeface="Times New Roman" panose="02020603050405020304" pitchFamily="18" charset="0"/>
                <a:ea typeface="Times New Roman" panose="02020603050405020304" pitchFamily="18" charset="0"/>
                <a:cs typeface="Times New Roman" panose="02020603050405020304" pitchFamily="18" charset="0"/>
              </a:rPr>
            </a:br>
            <a:r>
              <a:rPr lang="sv-SE" sz="1600" b="0" dirty="0">
                <a:effectLst/>
                <a:latin typeface="Times New Roman" panose="02020603050405020304" pitchFamily="18" charset="0"/>
                <a:ea typeface="Calibri" panose="020F0502020204030204" pitchFamily="34" charset="0"/>
                <a:cs typeface="Times New Roman" panose="02020603050405020304" pitchFamily="18" charset="0"/>
              </a:rPr>
              <a:t>Förövaren kan utöva materiellt våld som kan innebära förstörelse eller stöld av den utsattes personliga ägodelar, saker i hemmet, värdesaker med mera.</a:t>
            </a:r>
            <a:endParaRPr lang="sv-SE" sz="1600" b="1" dirty="0">
              <a:effectLst/>
              <a:latin typeface="Gill Sans MT" panose="020B0502020104020203" pitchFamily="34" charset="0"/>
              <a:ea typeface="Times New Roman" panose="02020603050405020304" pitchFamily="18" charset="0"/>
              <a:cs typeface="Times New Roman" panose="02020603050405020304" pitchFamily="18" charset="0"/>
            </a:endParaRPr>
          </a:p>
          <a:p>
            <a:pPr marL="0" indent="0">
              <a:spcAft>
                <a:spcPts val="800"/>
              </a:spcAft>
              <a:buNone/>
            </a:pPr>
            <a:endParaRPr lang="sv-SE" sz="1600" dirty="0"/>
          </a:p>
          <a:p>
            <a:pPr marL="0" indent="0">
              <a:spcBef>
                <a:spcPts val="200"/>
              </a:spcBef>
              <a:buNone/>
            </a:pPr>
            <a:endParaRPr lang="sv-SE" sz="1200" dirty="0"/>
          </a:p>
        </p:txBody>
      </p:sp>
    </p:spTree>
    <p:extLst>
      <p:ext uri="{BB962C8B-B14F-4D97-AF65-F5344CB8AC3E}">
        <p14:creationId xmlns:p14="http://schemas.microsoft.com/office/powerpoint/2010/main" val="1645542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16">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18">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0">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152AAE95-182C-4041-B887-AB01D434C0CF}"/>
              </a:ext>
            </a:extLst>
          </p:cNvPr>
          <p:cNvSpPr>
            <a:spLocks noGrp="1"/>
          </p:cNvSpPr>
          <p:nvPr>
            <p:ph type="title"/>
          </p:nvPr>
        </p:nvSpPr>
        <p:spPr>
          <a:xfrm>
            <a:off x="838200" y="704088"/>
            <a:ext cx="3529953" cy="2980944"/>
          </a:xfrm>
        </p:spPr>
        <p:txBody>
          <a:bodyPr>
            <a:normAutofit/>
          </a:bodyPr>
          <a:lstStyle/>
          <a:p>
            <a:r>
              <a:rPr lang="sv-SE">
                <a:solidFill>
                  <a:schemeClr val="bg1"/>
                </a:solidFill>
              </a:rPr>
              <a:t>Olika definitioner av våld: </a:t>
            </a:r>
            <a:endParaRPr lang="sv-SE" dirty="0">
              <a:solidFill>
                <a:schemeClr val="bg1"/>
              </a:solidFill>
            </a:endParaRPr>
          </a:p>
        </p:txBody>
      </p:sp>
      <p:sp>
        <p:nvSpPr>
          <p:cNvPr id="3" name="Platshållare för innehåll 2">
            <a:extLst>
              <a:ext uri="{FF2B5EF4-FFF2-40B4-BE49-F238E27FC236}">
                <a16:creationId xmlns:a16="http://schemas.microsoft.com/office/drawing/2014/main" id="{498F35E8-EAFA-4E42-8F79-8A50156B014C}"/>
              </a:ext>
            </a:extLst>
          </p:cNvPr>
          <p:cNvSpPr>
            <a:spLocks noGrp="1"/>
          </p:cNvSpPr>
          <p:nvPr>
            <p:ph idx="1"/>
          </p:nvPr>
        </p:nvSpPr>
        <p:spPr>
          <a:xfrm>
            <a:off x="6212410" y="-80010"/>
            <a:ext cx="5135293" cy="6858000"/>
          </a:xfrm>
        </p:spPr>
        <p:txBody>
          <a:bodyPr anchor="ctr">
            <a:normAutofit fontScale="92500" lnSpcReduction="20000"/>
          </a:bodyPr>
          <a:lstStyle/>
          <a:p>
            <a:pPr marL="0" indent="0">
              <a:spcAft>
                <a:spcPts val="800"/>
              </a:spcAft>
              <a:buNone/>
            </a:pPr>
            <a:endParaRPr lang="sv-SE" sz="1200" b="1" dirty="0">
              <a:effectLst/>
              <a:latin typeface="Gill Sans MT" panose="020B0502020104020203" pitchFamily="34" charset="0"/>
              <a:ea typeface="Times New Roman" panose="02020603050405020304" pitchFamily="18" charset="0"/>
              <a:cs typeface="Times New Roman" panose="02020603050405020304" pitchFamily="18" charset="0"/>
            </a:endParaRPr>
          </a:p>
          <a:p>
            <a:pPr marL="0" indent="0">
              <a:spcAft>
                <a:spcPts val="800"/>
              </a:spcAft>
              <a:buNone/>
            </a:pPr>
            <a:r>
              <a:rPr lang="sv-SE" sz="1200" b="0" dirty="0">
                <a:effectLst/>
                <a:latin typeface="Times New Roman" panose="02020603050405020304" pitchFamily="18" charset="0"/>
                <a:ea typeface="Calibri" panose="020F0502020204030204" pitchFamily="34" charset="0"/>
                <a:cs typeface="Times New Roman" panose="02020603050405020304" pitchFamily="18" charset="0"/>
              </a:rPr>
              <a:t>.</a:t>
            </a:r>
            <a:endParaRPr lang="sv-SE" sz="1200" b="1" dirty="0">
              <a:latin typeface="Gill Sans MT" panose="020B0502020104020203" pitchFamily="34" charset="0"/>
              <a:ea typeface="Calibri" panose="020F0502020204030204" pitchFamily="34" charset="0"/>
              <a:cs typeface="Times New Roman" panose="02020603050405020304" pitchFamily="18" charset="0"/>
            </a:endParaRPr>
          </a:p>
          <a:p>
            <a:pPr marL="0" indent="0">
              <a:spcAft>
                <a:spcPts val="800"/>
              </a:spcAft>
              <a:buNone/>
            </a:pPr>
            <a:r>
              <a:rPr lang="sv-SE" sz="1700" b="1" dirty="0">
                <a:effectLst/>
                <a:latin typeface="Gill Sans MT" panose="020B0502020104020203" pitchFamily="34" charset="0"/>
                <a:ea typeface="Times New Roman" panose="02020603050405020304" pitchFamily="18" charset="0"/>
                <a:cs typeface="Times New Roman" panose="02020603050405020304" pitchFamily="18" charset="0"/>
              </a:rPr>
              <a:t>Hedersvåld</a:t>
            </a:r>
            <a:br>
              <a:rPr lang="sv-SE" sz="1700" b="1" dirty="0">
                <a:effectLst/>
                <a:latin typeface="Gill Sans MT" panose="020B0502020104020203" pitchFamily="34" charset="0"/>
                <a:ea typeface="Times New Roman" panose="02020603050405020304" pitchFamily="18" charset="0"/>
                <a:cs typeface="Times New Roman" panose="02020603050405020304" pitchFamily="18" charset="0"/>
              </a:rPr>
            </a:br>
            <a:r>
              <a:rPr lang="sv-SE" sz="1700" b="0" dirty="0">
                <a:effectLst/>
                <a:latin typeface="Times New Roman" panose="02020603050405020304" pitchFamily="18" charset="0"/>
                <a:ea typeface="Calibri" panose="020F0502020204030204" pitchFamily="34" charset="0"/>
                <a:cs typeface="Times New Roman" panose="02020603050405020304" pitchFamily="18" charset="0"/>
              </a:rPr>
              <a:t>Orsaken till hedersrelaterat våld har att göra med föreställningar om oskuld och kyskhet, att man ska vara ren. Det handlar även om att flickors och kvinnors faktiska eller påstådda beteende påverkar familjens rykte och anseende. En flicka eller kvinna förväntas vara oskuld när hon gifter sig, och kontrollen av flickors och kvinnors sexualitet är avgörande för hedern. Valet av partner är något som angår och beslutas av familjen eller släkten, inget någon kan besluta om själv. Detta är något som gäller alla, oavsett könsidentitet.</a:t>
            </a:r>
            <a:r>
              <a:rPr lang="sv-SE" sz="1700" b="1" dirty="0">
                <a:effectLst/>
                <a:latin typeface="Times New Roman" panose="02020603050405020304" pitchFamily="18" charset="0"/>
                <a:ea typeface="Calibri" panose="020F0502020204030204" pitchFamily="34" charset="0"/>
                <a:cs typeface="Times New Roman" panose="02020603050405020304" pitchFamily="18" charset="0"/>
              </a:rPr>
              <a:t> </a:t>
            </a:r>
            <a:br>
              <a:rPr lang="sv-SE" sz="1700" b="1" dirty="0">
                <a:latin typeface="Gill Sans MT" panose="020B0502020104020203" pitchFamily="34" charset="0"/>
                <a:ea typeface="Calibri" panose="020F0502020204030204" pitchFamily="34" charset="0"/>
                <a:cs typeface="Times New Roman" panose="02020603050405020304" pitchFamily="18" charset="0"/>
              </a:rPr>
            </a:br>
            <a:r>
              <a:rPr lang="sv-SE" sz="1700" b="0" dirty="0">
                <a:effectLst/>
                <a:latin typeface="Times New Roman" panose="02020603050405020304" pitchFamily="18" charset="0"/>
                <a:ea typeface="Calibri" panose="020F0502020204030204" pitchFamily="34" charset="0"/>
                <a:cs typeface="Times New Roman" panose="02020603050405020304" pitchFamily="18" charset="0"/>
              </a:rPr>
              <a:t>Hedersrelaterat våld är ofta planerat och kan både utövas och godkännas kollektivt, exempelvis utövas av den närmaste familjen och vara godkänt och/eller beordrat av släktingar utanför den närmaste kretsen (Socialstyrelsen, 2014).</a:t>
            </a:r>
            <a:endParaRPr lang="sv-SE" sz="1700" b="1" dirty="0">
              <a:effectLst/>
              <a:latin typeface="Gill Sans MT" panose="020B0502020104020203" pitchFamily="34" charset="0"/>
              <a:ea typeface="Times New Roman" panose="02020603050405020304" pitchFamily="18" charset="0"/>
              <a:cs typeface="Times New Roman" panose="02020603050405020304" pitchFamily="18" charset="0"/>
            </a:endParaRPr>
          </a:p>
          <a:p>
            <a:pPr marL="0" indent="0">
              <a:spcAft>
                <a:spcPts val="800"/>
              </a:spcAft>
              <a:buNone/>
            </a:pPr>
            <a:r>
              <a:rPr lang="sv-SE" sz="1700" b="1" dirty="0">
                <a:effectLst/>
                <a:latin typeface="Gill Sans MT" panose="020B0502020104020203" pitchFamily="34" charset="0"/>
                <a:ea typeface="Calibri" panose="020F0502020204030204" pitchFamily="34" charset="0"/>
                <a:cs typeface="Times New Roman" panose="02020603050405020304" pitchFamily="18" charset="0"/>
              </a:rPr>
              <a:t>Passivt våld</a:t>
            </a:r>
            <a:br>
              <a:rPr lang="sv-SE" sz="1700" b="0" dirty="0">
                <a:effectLst/>
                <a:latin typeface="Times New Roman" panose="02020603050405020304" pitchFamily="18" charset="0"/>
                <a:ea typeface="Calibri" panose="020F0502020204030204" pitchFamily="34" charset="0"/>
                <a:cs typeface="Times New Roman" panose="02020603050405020304" pitchFamily="18" charset="0"/>
              </a:rPr>
            </a:br>
            <a:r>
              <a:rPr lang="sv-SE" sz="1700" b="0" dirty="0">
                <a:effectLst/>
                <a:latin typeface="Times New Roman" panose="02020603050405020304" pitchFamily="18" charset="0"/>
                <a:ea typeface="Calibri" panose="020F0502020204030204" pitchFamily="34" charset="0"/>
                <a:cs typeface="Times New Roman" panose="02020603050405020304" pitchFamily="18" charset="0"/>
              </a:rPr>
              <a:t>Föräldrarna kan begränsa sitt barns tillvaro och möjligheter genom att inte skjutsa till kompisar, anmäla sig till aktiviteter, söka LSS-insatser med mera. Våldet kan vara passivt genom att personen inte får sin medicin, inte får gå till sin sysselsättning eller till skolan, inte får hjälp med att gå på toaletten, till exempel.</a:t>
            </a:r>
            <a:endParaRPr lang="sv-SE" sz="1700" b="1" dirty="0">
              <a:effectLst/>
              <a:latin typeface="Gill Sans MT" panose="020B0502020104020203" pitchFamily="34" charset="0"/>
              <a:ea typeface="Times New Roman" panose="02020603050405020304" pitchFamily="18" charset="0"/>
              <a:cs typeface="Times New Roman" panose="02020603050405020304" pitchFamily="18" charset="0"/>
            </a:endParaRPr>
          </a:p>
          <a:p>
            <a:pPr marL="0" indent="0">
              <a:buNone/>
            </a:pPr>
            <a:r>
              <a:rPr lang="sv-SE" sz="1700" b="1" dirty="0">
                <a:effectLst/>
                <a:latin typeface="Gill Sans MT" panose="020B0502020104020203" pitchFamily="34" charset="0"/>
                <a:ea typeface="Times New Roman" panose="02020603050405020304" pitchFamily="18" charset="0"/>
                <a:cs typeface="Times New Roman" panose="02020603050405020304" pitchFamily="18" charset="0"/>
              </a:rPr>
              <a:t>Prostitution och Människohandel </a:t>
            </a:r>
            <a:br>
              <a:rPr lang="sv-SE" sz="1700" b="1" dirty="0">
                <a:effectLst/>
                <a:latin typeface="Gill Sans MT" panose="020B0502020104020203" pitchFamily="34" charset="0"/>
                <a:ea typeface="Times New Roman" panose="02020603050405020304" pitchFamily="18" charset="0"/>
                <a:cs typeface="Times New Roman" panose="02020603050405020304" pitchFamily="18" charset="0"/>
              </a:rPr>
            </a:br>
            <a:r>
              <a:rPr lang="sv-SE" sz="1700" b="0" dirty="0">
                <a:effectLst/>
                <a:latin typeface="Times New Roman" panose="02020603050405020304" pitchFamily="18" charset="0"/>
                <a:ea typeface="Times New Roman" panose="02020603050405020304" pitchFamily="18" charset="0"/>
                <a:cs typeface="Times New Roman" panose="02020603050405020304" pitchFamily="18" charset="0"/>
              </a:rPr>
              <a:t>Att handla med människor är en av de allvarligaste formerna av organiserad brottslighet och innebär ett cyniskt utnyttjande av andra människor. Människohandel kränker den drabbades rätt att få bestämma över sitt liv och sin kropp. Ett stort antal människor i världen, främst kvinnor och barn, är utsatta för människohandel varje år och majoriteten av dessa utnyttjas sexuellt.</a:t>
            </a:r>
            <a:endParaRPr lang="sv-SE" sz="1700" b="1" dirty="0">
              <a:effectLst/>
              <a:latin typeface="Gill Sans MT" panose="020B0502020104020203" pitchFamily="34" charset="0"/>
              <a:ea typeface="Times New Roman" panose="02020603050405020304" pitchFamily="18" charset="0"/>
              <a:cs typeface="Times New Roman" panose="02020603050405020304" pitchFamily="18" charset="0"/>
            </a:endParaRPr>
          </a:p>
          <a:p>
            <a:pPr>
              <a:spcBef>
                <a:spcPts val="200"/>
              </a:spcBef>
            </a:pPr>
            <a:endParaRPr lang="sv-SE" sz="1200" dirty="0"/>
          </a:p>
        </p:txBody>
      </p:sp>
    </p:spTree>
    <p:extLst>
      <p:ext uri="{BB962C8B-B14F-4D97-AF65-F5344CB8AC3E}">
        <p14:creationId xmlns:p14="http://schemas.microsoft.com/office/powerpoint/2010/main" val="1261703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152AAE95-182C-4041-B887-AB01D434C0CF}"/>
              </a:ext>
            </a:extLst>
          </p:cNvPr>
          <p:cNvSpPr>
            <a:spLocks noGrp="1"/>
          </p:cNvSpPr>
          <p:nvPr>
            <p:ph type="title"/>
          </p:nvPr>
        </p:nvSpPr>
        <p:spPr>
          <a:xfrm>
            <a:off x="838200" y="704088"/>
            <a:ext cx="3529953" cy="2980944"/>
          </a:xfrm>
        </p:spPr>
        <p:txBody>
          <a:bodyPr>
            <a:normAutofit/>
          </a:bodyPr>
          <a:lstStyle/>
          <a:p>
            <a:r>
              <a:rPr lang="sv-SE" dirty="0">
                <a:solidFill>
                  <a:schemeClr val="bg1"/>
                </a:solidFill>
              </a:rPr>
              <a:t>Gruppen Våld i nära relationer och deras arbete</a:t>
            </a:r>
          </a:p>
        </p:txBody>
      </p:sp>
      <p:sp>
        <p:nvSpPr>
          <p:cNvPr id="3" name="Platshållare för innehåll 2">
            <a:extLst>
              <a:ext uri="{FF2B5EF4-FFF2-40B4-BE49-F238E27FC236}">
                <a16:creationId xmlns:a16="http://schemas.microsoft.com/office/drawing/2014/main" id="{498F35E8-EAFA-4E42-8F79-8A50156B014C}"/>
              </a:ext>
            </a:extLst>
          </p:cNvPr>
          <p:cNvSpPr>
            <a:spLocks noGrp="1"/>
          </p:cNvSpPr>
          <p:nvPr>
            <p:ph idx="1"/>
          </p:nvPr>
        </p:nvSpPr>
        <p:spPr>
          <a:xfrm>
            <a:off x="6212410" y="704088"/>
            <a:ext cx="5135293" cy="5248656"/>
          </a:xfrm>
        </p:spPr>
        <p:txBody>
          <a:bodyPr anchor="ctr">
            <a:normAutofit/>
          </a:bodyPr>
          <a:lstStyle/>
          <a:p>
            <a:pPr>
              <a:buFont typeface="Wingdings" panose="05000000000000000000" pitchFamily="2" charset="2"/>
              <a:buChar char="Ø"/>
            </a:pPr>
            <a:r>
              <a:rPr lang="sv-SE" sz="2400"/>
              <a:t> 3 personer</a:t>
            </a:r>
          </a:p>
          <a:p>
            <a:pPr>
              <a:buFont typeface="Wingdings" panose="05000000000000000000" pitchFamily="2" charset="2"/>
              <a:buChar char="Ø"/>
            </a:pPr>
            <a:r>
              <a:rPr lang="sv-SE" sz="2400"/>
              <a:t>Samtal, Myndighetsutövning, Boende, Samordning, Samtal om våld</a:t>
            </a:r>
          </a:p>
          <a:p>
            <a:pPr>
              <a:buFont typeface="Wingdings" panose="05000000000000000000" pitchFamily="2" charset="2"/>
              <a:buChar char="Ø"/>
            </a:pPr>
            <a:r>
              <a:rPr lang="sv-SE" sz="2400"/>
              <a:t>3 nya ärenden i veckan</a:t>
            </a:r>
          </a:p>
          <a:p>
            <a:pPr>
              <a:buFont typeface="Wingdings" panose="05000000000000000000" pitchFamily="2" charset="2"/>
              <a:buChar char="Ø"/>
            </a:pPr>
            <a:r>
              <a:rPr lang="sv-SE" sz="2400"/>
              <a:t>MI och FREDA bedömningsinstrument</a:t>
            </a:r>
          </a:p>
          <a:p>
            <a:pPr>
              <a:buFont typeface="Wingdings" panose="05000000000000000000" pitchFamily="2" charset="2"/>
              <a:buChar char="Ø"/>
            </a:pPr>
            <a:r>
              <a:rPr lang="sv-SE" sz="2400"/>
              <a:t>Säkerhetsplanering för den som bor tillsammans med förövaren</a:t>
            </a:r>
          </a:p>
          <a:p>
            <a:pPr>
              <a:buFont typeface="Wingdings" panose="05000000000000000000" pitchFamily="2" charset="2"/>
              <a:buChar char="Ø"/>
            </a:pPr>
            <a:r>
              <a:rPr lang="sv-SE" sz="2400"/>
              <a:t>Råd, Stöd, Tips till personal/den våldsutsatta</a:t>
            </a:r>
          </a:p>
          <a:p>
            <a:pPr>
              <a:buFont typeface="Wingdings" panose="05000000000000000000" pitchFamily="2" charset="2"/>
              <a:buChar char="Ø"/>
            </a:pPr>
            <a:r>
              <a:rPr lang="sv-SE" sz="2400"/>
              <a:t>Hedersrelaterat våld – Samråd ALLTID med ViNR gruppen</a:t>
            </a:r>
          </a:p>
          <a:p>
            <a:pPr>
              <a:buFont typeface="Wingdings" panose="05000000000000000000" pitchFamily="2" charset="2"/>
              <a:buChar char="Ø"/>
            </a:pPr>
            <a:endParaRPr lang="sv-SE" sz="2400"/>
          </a:p>
        </p:txBody>
      </p:sp>
    </p:spTree>
    <p:extLst>
      <p:ext uri="{BB962C8B-B14F-4D97-AF65-F5344CB8AC3E}">
        <p14:creationId xmlns:p14="http://schemas.microsoft.com/office/powerpoint/2010/main" val="3555953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ruta 10"/>
          <p:cNvSpPr txBox="1"/>
          <p:nvPr/>
        </p:nvSpPr>
        <p:spPr>
          <a:xfrm>
            <a:off x="1838627" y="0"/>
            <a:ext cx="10792238" cy="707886"/>
          </a:xfrm>
          <a:prstGeom prst="rect">
            <a:avLst/>
          </a:prstGeom>
          <a:noFill/>
        </p:spPr>
        <p:txBody>
          <a:bodyPr wrap="square" rtlCol="0">
            <a:spAutoFit/>
          </a:bodyPr>
          <a:lstStyle/>
          <a:p>
            <a:endParaRPr lang="sv-SE" sz="2000" b="1" dirty="0"/>
          </a:p>
          <a:p>
            <a:r>
              <a:rPr lang="sv-SE" sz="2000" b="1" dirty="0"/>
              <a:t>PROJEKTLOGIK VERKNINGSFULLA INSATSER MOT MÄNS VÅLD MOT KVINNOR</a:t>
            </a:r>
          </a:p>
        </p:txBody>
      </p:sp>
      <p:sp>
        <p:nvSpPr>
          <p:cNvPr id="13" name="textruta 12"/>
          <p:cNvSpPr txBox="1"/>
          <p:nvPr/>
        </p:nvSpPr>
        <p:spPr>
          <a:xfrm>
            <a:off x="407462" y="1550773"/>
            <a:ext cx="1483098" cy="400110"/>
          </a:xfrm>
          <a:prstGeom prst="rect">
            <a:avLst/>
          </a:prstGeom>
          <a:noFill/>
        </p:spPr>
        <p:txBody>
          <a:bodyPr wrap="none" rtlCol="0">
            <a:spAutoFit/>
          </a:bodyPr>
          <a:lstStyle/>
          <a:p>
            <a:r>
              <a:rPr lang="sv-SE" sz="2000" b="1" dirty="0"/>
              <a:t>HUVUDMÅL</a:t>
            </a:r>
          </a:p>
        </p:txBody>
      </p:sp>
      <p:sp>
        <p:nvSpPr>
          <p:cNvPr id="19" name="textruta 18"/>
          <p:cNvSpPr txBox="1"/>
          <p:nvPr/>
        </p:nvSpPr>
        <p:spPr>
          <a:xfrm>
            <a:off x="2928552" y="1772044"/>
            <a:ext cx="6160390" cy="646331"/>
          </a:xfrm>
          <a:prstGeom prst="rect">
            <a:avLst/>
          </a:prstGeom>
          <a:noFill/>
        </p:spPr>
        <p:txBody>
          <a:bodyPr wrap="square" rtlCol="0">
            <a:spAutoFit/>
          </a:bodyPr>
          <a:lstStyle/>
          <a:p>
            <a:r>
              <a:rPr lang="sv-SE" b="1" dirty="0"/>
              <a:t>Knyta ihop strategi och operativt arbete och skapa hållbara, </a:t>
            </a:r>
          </a:p>
          <a:p>
            <a:r>
              <a:rPr lang="sv-SE" b="1" dirty="0"/>
              <a:t>stadiga konstruktioner kring arbetet med våld</a:t>
            </a:r>
          </a:p>
        </p:txBody>
      </p:sp>
      <p:sp>
        <p:nvSpPr>
          <p:cNvPr id="20" name="textruta 19"/>
          <p:cNvSpPr txBox="1"/>
          <p:nvPr/>
        </p:nvSpPr>
        <p:spPr>
          <a:xfrm>
            <a:off x="407462" y="3481026"/>
            <a:ext cx="1069524" cy="400110"/>
          </a:xfrm>
          <a:prstGeom prst="rect">
            <a:avLst/>
          </a:prstGeom>
          <a:noFill/>
        </p:spPr>
        <p:txBody>
          <a:bodyPr wrap="none" rtlCol="0">
            <a:spAutoFit/>
          </a:bodyPr>
          <a:lstStyle/>
          <a:p>
            <a:r>
              <a:rPr lang="sv-SE" sz="2000" b="1" dirty="0"/>
              <a:t>DELMÅL</a:t>
            </a:r>
          </a:p>
        </p:txBody>
      </p:sp>
      <p:sp>
        <p:nvSpPr>
          <p:cNvPr id="21" name="textruta 20"/>
          <p:cNvSpPr txBox="1"/>
          <p:nvPr/>
        </p:nvSpPr>
        <p:spPr>
          <a:xfrm>
            <a:off x="2257622" y="3689131"/>
            <a:ext cx="2598596" cy="461665"/>
          </a:xfrm>
          <a:prstGeom prst="rect">
            <a:avLst/>
          </a:prstGeom>
          <a:noFill/>
        </p:spPr>
        <p:txBody>
          <a:bodyPr wrap="none" rtlCol="0">
            <a:spAutoFit/>
          </a:bodyPr>
          <a:lstStyle/>
          <a:p>
            <a:r>
              <a:rPr lang="sv-SE" sz="1200" dirty="0"/>
              <a:t>1.Startat upp verksamhet</a:t>
            </a:r>
          </a:p>
          <a:p>
            <a:r>
              <a:rPr lang="sv-SE" sz="1200" dirty="0"/>
              <a:t>för att kunna erbjuda stöd till förövare</a:t>
            </a:r>
          </a:p>
        </p:txBody>
      </p:sp>
      <p:sp>
        <p:nvSpPr>
          <p:cNvPr id="22" name="textruta 21"/>
          <p:cNvSpPr txBox="1"/>
          <p:nvPr/>
        </p:nvSpPr>
        <p:spPr>
          <a:xfrm>
            <a:off x="4816091" y="3689131"/>
            <a:ext cx="2107244" cy="738664"/>
          </a:xfrm>
          <a:prstGeom prst="rect">
            <a:avLst/>
          </a:prstGeom>
          <a:noFill/>
        </p:spPr>
        <p:txBody>
          <a:bodyPr wrap="none" rtlCol="0">
            <a:spAutoFit/>
          </a:bodyPr>
          <a:lstStyle/>
          <a:p>
            <a:r>
              <a:rPr lang="sv-SE" sz="1200" dirty="0"/>
              <a:t>2. Höjt medvetandet </a:t>
            </a:r>
          </a:p>
          <a:p>
            <a:r>
              <a:rPr lang="sv-SE" sz="1200" dirty="0"/>
              <a:t>kring ämnet hos medborgarna </a:t>
            </a:r>
            <a:br>
              <a:rPr lang="sv-SE" dirty="0"/>
            </a:br>
            <a:endParaRPr lang="sv-SE" dirty="0"/>
          </a:p>
        </p:txBody>
      </p:sp>
      <p:sp>
        <p:nvSpPr>
          <p:cNvPr id="25" name="textruta 24"/>
          <p:cNvSpPr txBox="1"/>
          <p:nvPr/>
        </p:nvSpPr>
        <p:spPr>
          <a:xfrm>
            <a:off x="7113401" y="3638681"/>
            <a:ext cx="2350259" cy="646331"/>
          </a:xfrm>
          <a:prstGeom prst="rect">
            <a:avLst/>
          </a:prstGeom>
          <a:noFill/>
        </p:spPr>
        <p:txBody>
          <a:bodyPr wrap="none" rtlCol="0">
            <a:spAutoFit/>
          </a:bodyPr>
          <a:lstStyle/>
          <a:p>
            <a:r>
              <a:rPr lang="sv-SE" sz="1200" dirty="0"/>
              <a:t>3. Arbetat för att alla Bostadsbolag</a:t>
            </a:r>
            <a:br>
              <a:rPr lang="sv-SE" sz="1200" dirty="0"/>
            </a:br>
            <a:r>
              <a:rPr lang="sv-SE" sz="1200" dirty="0"/>
              <a:t>ska införa Huskurage</a:t>
            </a:r>
            <a:br>
              <a:rPr lang="sv-SE" sz="1200" dirty="0"/>
            </a:br>
            <a:endParaRPr lang="sv-SE" sz="1200" dirty="0"/>
          </a:p>
        </p:txBody>
      </p:sp>
      <p:sp>
        <p:nvSpPr>
          <p:cNvPr id="26" name="textruta 25"/>
          <p:cNvSpPr txBox="1"/>
          <p:nvPr/>
        </p:nvSpPr>
        <p:spPr>
          <a:xfrm>
            <a:off x="2257622" y="4427795"/>
            <a:ext cx="2493180" cy="461665"/>
          </a:xfrm>
          <a:prstGeom prst="rect">
            <a:avLst/>
          </a:prstGeom>
          <a:noFill/>
        </p:spPr>
        <p:txBody>
          <a:bodyPr wrap="square" rtlCol="0">
            <a:spAutoFit/>
          </a:bodyPr>
          <a:lstStyle/>
          <a:p>
            <a:r>
              <a:rPr lang="sv-SE" sz="1200" dirty="0"/>
              <a:t>4. Lagt särskilt fokus på målgrupper</a:t>
            </a:r>
            <a:br>
              <a:rPr lang="sv-SE" sz="1200" dirty="0"/>
            </a:br>
            <a:r>
              <a:rPr lang="sv-SE" sz="1200" dirty="0"/>
              <a:t>som har en samspelande utsatthet</a:t>
            </a:r>
          </a:p>
        </p:txBody>
      </p:sp>
      <p:sp>
        <p:nvSpPr>
          <p:cNvPr id="27" name="textruta 26"/>
          <p:cNvSpPr txBox="1"/>
          <p:nvPr/>
        </p:nvSpPr>
        <p:spPr>
          <a:xfrm>
            <a:off x="4816091" y="4439571"/>
            <a:ext cx="2190105" cy="646331"/>
          </a:xfrm>
          <a:prstGeom prst="rect">
            <a:avLst/>
          </a:prstGeom>
          <a:noFill/>
        </p:spPr>
        <p:txBody>
          <a:bodyPr wrap="square" rtlCol="0">
            <a:spAutoFit/>
          </a:bodyPr>
          <a:lstStyle/>
          <a:p>
            <a:r>
              <a:rPr lang="sv-SE" sz="1200" dirty="0"/>
              <a:t>5. Upprättat en långsiktig plan</a:t>
            </a:r>
            <a:br>
              <a:rPr lang="sv-SE" sz="1200" dirty="0"/>
            </a:br>
            <a:r>
              <a:rPr lang="sv-SE" sz="1200" dirty="0"/>
              <a:t> för att nå ut tillmålgrupper</a:t>
            </a:r>
            <a:br>
              <a:rPr lang="sv-SE" sz="1200" dirty="0"/>
            </a:br>
            <a:r>
              <a:rPr lang="sv-SE" sz="1200" dirty="0"/>
              <a:t> med stora behov</a:t>
            </a:r>
          </a:p>
        </p:txBody>
      </p:sp>
      <p:sp>
        <p:nvSpPr>
          <p:cNvPr id="29" name="textruta 28"/>
          <p:cNvSpPr txBox="1"/>
          <p:nvPr/>
        </p:nvSpPr>
        <p:spPr>
          <a:xfrm>
            <a:off x="7160565" y="4427795"/>
            <a:ext cx="2303095" cy="738664"/>
          </a:xfrm>
          <a:prstGeom prst="rect">
            <a:avLst/>
          </a:prstGeom>
          <a:noFill/>
        </p:spPr>
        <p:txBody>
          <a:bodyPr wrap="square" rtlCol="0">
            <a:spAutoFit/>
          </a:bodyPr>
          <a:lstStyle/>
          <a:p>
            <a:r>
              <a:rPr lang="sv-SE" sz="1200" i="1" dirty="0"/>
              <a:t>6. Gjort tröskeln till </a:t>
            </a:r>
            <a:br>
              <a:rPr lang="sv-SE" sz="1200" i="1" dirty="0"/>
            </a:br>
            <a:r>
              <a:rPr lang="sv-SE" sz="1200" i="1" dirty="0"/>
              <a:t>öppna insatser lägre ?</a:t>
            </a:r>
            <a:endParaRPr lang="sv-SE" sz="1200" dirty="0"/>
          </a:p>
          <a:p>
            <a:endParaRPr lang="sv-SE" dirty="0"/>
          </a:p>
        </p:txBody>
      </p:sp>
      <p:pic>
        <p:nvPicPr>
          <p:cNvPr id="31" name="Bildobjekt 30"/>
          <p:cNvPicPr/>
          <p:nvPr/>
        </p:nvPicPr>
        <p:blipFill>
          <a:blip r:embed="rId3"/>
          <a:stretch>
            <a:fillRect/>
          </a:stretch>
        </p:blipFill>
        <p:spPr>
          <a:xfrm>
            <a:off x="3389209" y="5722741"/>
            <a:ext cx="2171065" cy="874395"/>
          </a:xfrm>
          <a:prstGeom prst="rect">
            <a:avLst/>
          </a:prstGeom>
        </p:spPr>
      </p:pic>
      <p:pic>
        <p:nvPicPr>
          <p:cNvPr id="32" name="Bildobjekt 31"/>
          <p:cNvPicPr/>
          <p:nvPr/>
        </p:nvPicPr>
        <p:blipFill>
          <a:blip r:embed="rId4" cstate="print">
            <a:extLst>
              <a:ext uri="{28A0092B-C50C-407E-A947-70E740481C1C}">
                <a14:useLocalDpi xmlns:a14="http://schemas.microsoft.com/office/drawing/2010/main" val="0"/>
              </a:ext>
            </a:extLst>
          </a:blip>
          <a:stretch>
            <a:fillRect/>
          </a:stretch>
        </p:blipFill>
        <p:spPr>
          <a:xfrm>
            <a:off x="5689414" y="5905079"/>
            <a:ext cx="1878965" cy="633095"/>
          </a:xfrm>
          <a:prstGeom prst="rect">
            <a:avLst/>
          </a:prstGeom>
        </p:spPr>
      </p:pic>
    </p:spTree>
    <p:extLst>
      <p:ext uri="{BB962C8B-B14F-4D97-AF65-F5344CB8AC3E}">
        <p14:creationId xmlns:p14="http://schemas.microsoft.com/office/powerpoint/2010/main" val="3540122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15">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17">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19">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152AAE95-182C-4041-B887-AB01D434C0CF}"/>
              </a:ext>
            </a:extLst>
          </p:cNvPr>
          <p:cNvSpPr>
            <a:spLocks noGrp="1"/>
          </p:cNvSpPr>
          <p:nvPr>
            <p:ph type="title"/>
          </p:nvPr>
        </p:nvSpPr>
        <p:spPr>
          <a:xfrm>
            <a:off x="838200" y="704088"/>
            <a:ext cx="3529953" cy="2980944"/>
          </a:xfrm>
        </p:spPr>
        <p:txBody>
          <a:bodyPr vert="horz" lIns="91440" tIns="45720" rIns="91440" bIns="45720" rtlCol="0">
            <a:normAutofit/>
          </a:bodyPr>
          <a:lstStyle/>
          <a:p>
            <a:r>
              <a:rPr lang="en-US" sz="4100" kern="1200" dirty="0" err="1">
                <a:solidFill>
                  <a:schemeClr val="bg1"/>
                </a:solidFill>
                <a:latin typeface="+mj-lt"/>
                <a:ea typeface="+mj-ea"/>
                <a:cs typeface="+mj-cs"/>
              </a:rPr>
              <a:t>Projektet</a:t>
            </a:r>
            <a:br>
              <a:rPr lang="en-US" sz="4100" kern="1200" dirty="0">
                <a:solidFill>
                  <a:schemeClr val="bg1"/>
                </a:solidFill>
                <a:latin typeface="+mj-lt"/>
                <a:ea typeface="+mj-ea"/>
                <a:cs typeface="+mj-cs"/>
              </a:rPr>
            </a:br>
            <a:r>
              <a:rPr lang="en-US" sz="4100" kern="1200" dirty="0">
                <a:solidFill>
                  <a:schemeClr val="bg1"/>
                </a:solidFill>
                <a:latin typeface="+mj-lt"/>
                <a:ea typeface="+mj-ea"/>
                <a:cs typeface="+mj-cs"/>
              </a:rPr>
              <a:t>- </a:t>
            </a:r>
            <a:r>
              <a:rPr lang="en-US" sz="4100" kern="1200" dirty="0" err="1">
                <a:solidFill>
                  <a:schemeClr val="bg1"/>
                </a:solidFill>
                <a:latin typeface="+mj-lt"/>
                <a:ea typeface="+mj-ea"/>
                <a:cs typeface="+mj-cs"/>
              </a:rPr>
              <a:t>vad</a:t>
            </a:r>
            <a:r>
              <a:rPr lang="en-US" sz="4100" kern="1200" dirty="0">
                <a:solidFill>
                  <a:schemeClr val="bg1"/>
                </a:solidFill>
                <a:latin typeface="+mj-lt"/>
                <a:ea typeface="+mj-ea"/>
                <a:cs typeface="+mj-cs"/>
              </a:rPr>
              <a:t> </a:t>
            </a:r>
            <a:r>
              <a:rPr lang="en-US" sz="4100" kern="1200" dirty="0" err="1">
                <a:solidFill>
                  <a:schemeClr val="bg1"/>
                </a:solidFill>
                <a:latin typeface="+mj-lt"/>
                <a:ea typeface="+mj-ea"/>
                <a:cs typeface="+mj-cs"/>
              </a:rPr>
              <a:t>har</a:t>
            </a:r>
            <a:r>
              <a:rPr lang="en-US" sz="4100" kern="1200" dirty="0">
                <a:solidFill>
                  <a:schemeClr val="bg1"/>
                </a:solidFill>
                <a:latin typeface="+mj-lt"/>
                <a:ea typeface="+mj-ea"/>
                <a:cs typeface="+mj-cs"/>
              </a:rPr>
              <a:t> </a:t>
            </a:r>
            <a:r>
              <a:rPr lang="en-US" sz="4100" kern="1200" dirty="0" err="1">
                <a:solidFill>
                  <a:schemeClr val="bg1"/>
                </a:solidFill>
                <a:latin typeface="+mj-lt"/>
                <a:ea typeface="+mj-ea"/>
                <a:cs typeface="+mj-cs"/>
              </a:rPr>
              <a:t>hänt</a:t>
            </a:r>
            <a:r>
              <a:rPr lang="en-US" sz="4100" kern="1200" dirty="0">
                <a:solidFill>
                  <a:schemeClr val="bg1"/>
                </a:solidFill>
                <a:latin typeface="+mj-lt"/>
                <a:ea typeface="+mj-ea"/>
                <a:cs typeface="+mj-cs"/>
              </a:rPr>
              <a:t> </a:t>
            </a:r>
            <a:r>
              <a:rPr lang="en-US" sz="4100" dirty="0">
                <a:solidFill>
                  <a:schemeClr val="bg1"/>
                </a:solidFill>
              </a:rPr>
              <a:t>under </a:t>
            </a:r>
            <a:r>
              <a:rPr lang="en-US" sz="4100" dirty="0" err="1">
                <a:solidFill>
                  <a:schemeClr val="bg1"/>
                </a:solidFill>
              </a:rPr>
              <a:t>året</a:t>
            </a:r>
            <a:r>
              <a:rPr lang="en-US" sz="4100" dirty="0">
                <a:solidFill>
                  <a:schemeClr val="bg1"/>
                </a:solidFill>
              </a:rPr>
              <a:t> </a:t>
            </a:r>
            <a:r>
              <a:rPr lang="en-US" sz="4100" dirty="0" err="1">
                <a:solidFill>
                  <a:schemeClr val="bg1"/>
                </a:solidFill>
              </a:rPr>
              <a:t>som</a:t>
            </a:r>
            <a:r>
              <a:rPr lang="en-US" sz="4100" dirty="0">
                <a:solidFill>
                  <a:schemeClr val="bg1"/>
                </a:solidFill>
              </a:rPr>
              <a:t> (</a:t>
            </a:r>
            <a:r>
              <a:rPr lang="en-US" sz="4100" dirty="0" err="1">
                <a:solidFill>
                  <a:schemeClr val="bg1"/>
                </a:solidFill>
              </a:rPr>
              <a:t>snart</a:t>
            </a:r>
            <a:r>
              <a:rPr lang="en-US" sz="4100" dirty="0">
                <a:solidFill>
                  <a:schemeClr val="bg1"/>
                </a:solidFill>
              </a:rPr>
              <a:t>) </a:t>
            </a:r>
            <a:r>
              <a:rPr lang="en-US" sz="4100" dirty="0" err="1">
                <a:solidFill>
                  <a:schemeClr val="bg1"/>
                </a:solidFill>
              </a:rPr>
              <a:t>gått</a:t>
            </a:r>
            <a:r>
              <a:rPr lang="en-US" sz="4100" dirty="0">
                <a:solidFill>
                  <a:schemeClr val="bg1"/>
                </a:solidFill>
              </a:rPr>
              <a:t>?</a:t>
            </a:r>
            <a:endParaRPr lang="en-US" sz="4100" kern="1200" dirty="0">
              <a:solidFill>
                <a:schemeClr val="bg1"/>
              </a:solidFill>
              <a:latin typeface="+mj-lt"/>
              <a:ea typeface="+mj-ea"/>
              <a:cs typeface="+mj-cs"/>
            </a:endParaRPr>
          </a:p>
        </p:txBody>
      </p:sp>
      <p:sp>
        <p:nvSpPr>
          <p:cNvPr id="3" name="Platshållare för innehåll 2">
            <a:extLst>
              <a:ext uri="{FF2B5EF4-FFF2-40B4-BE49-F238E27FC236}">
                <a16:creationId xmlns:a16="http://schemas.microsoft.com/office/drawing/2014/main" id="{498F35E8-EAFA-4E42-8F79-8A50156B014C}"/>
              </a:ext>
            </a:extLst>
          </p:cNvPr>
          <p:cNvSpPr>
            <a:spLocks noGrp="1"/>
          </p:cNvSpPr>
          <p:nvPr>
            <p:ph idx="1"/>
          </p:nvPr>
        </p:nvSpPr>
        <p:spPr>
          <a:xfrm>
            <a:off x="6212410" y="704088"/>
            <a:ext cx="5135293" cy="5248656"/>
          </a:xfrm>
        </p:spPr>
        <p:txBody>
          <a:bodyPr vert="horz" lIns="91440" tIns="45720" rIns="91440" bIns="45720" rtlCol="0" anchor="ctr">
            <a:normAutofit/>
          </a:bodyPr>
          <a:lstStyle/>
          <a:p>
            <a:pPr marL="0"/>
            <a:endParaRPr lang="en-US" sz="2400"/>
          </a:p>
          <a:p>
            <a:pPr marL="0"/>
            <a:endParaRPr lang="en-US" sz="2400"/>
          </a:p>
        </p:txBody>
      </p:sp>
      <p:sp>
        <p:nvSpPr>
          <p:cNvPr id="4" name="textruta 3">
            <a:extLst>
              <a:ext uri="{FF2B5EF4-FFF2-40B4-BE49-F238E27FC236}">
                <a16:creationId xmlns:a16="http://schemas.microsoft.com/office/drawing/2014/main" id="{11BE36B0-2201-4DED-AFD5-90358B121674}"/>
              </a:ext>
            </a:extLst>
          </p:cNvPr>
          <p:cNvSpPr txBox="1"/>
          <p:nvPr/>
        </p:nvSpPr>
        <p:spPr>
          <a:xfrm>
            <a:off x="4380856" y="1412488"/>
            <a:ext cx="7268450" cy="4363845"/>
          </a:xfrm>
          <a:prstGeom prst="rect">
            <a:avLst/>
          </a:prstGeom>
        </p:spPr>
        <p:txBody>
          <a:bodyPr vert="horz" lIns="91440" tIns="45720" rIns="91440" bIns="45720" rtlCol="0">
            <a:normAutofit/>
          </a:bodyPr>
          <a:lstStyle/>
          <a:p>
            <a:pPr marL="285750" indent="-228600">
              <a:lnSpc>
                <a:spcPct val="90000"/>
              </a:lnSpc>
              <a:spcAft>
                <a:spcPts val="600"/>
              </a:spcAft>
              <a:buFont typeface="Arial" panose="020B0604020202020204" pitchFamily="34" charset="0"/>
              <a:buChar char="•"/>
            </a:pPr>
            <a:endParaRPr lang="en-US" sz="1100" dirty="0"/>
          </a:p>
          <a:p>
            <a:pPr marL="285750" indent="-228600">
              <a:lnSpc>
                <a:spcPct val="90000"/>
              </a:lnSpc>
              <a:spcAft>
                <a:spcPts val="600"/>
              </a:spcAft>
              <a:buFont typeface="Arial" panose="020B0604020202020204" pitchFamily="34" charset="0"/>
              <a:buChar char="•"/>
            </a:pPr>
            <a:endParaRPr lang="en-US" sz="1100" dirty="0"/>
          </a:p>
        </p:txBody>
      </p:sp>
      <p:sp>
        <p:nvSpPr>
          <p:cNvPr id="5" name="textruta 4">
            <a:extLst>
              <a:ext uri="{FF2B5EF4-FFF2-40B4-BE49-F238E27FC236}">
                <a16:creationId xmlns:a16="http://schemas.microsoft.com/office/drawing/2014/main" id="{194B71D3-7E9E-4C4D-8B6E-7C772147FCE3}"/>
              </a:ext>
            </a:extLst>
          </p:cNvPr>
          <p:cNvSpPr txBox="1"/>
          <p:nvPr/>
        </p:nvSpPr>
        <p:spPr>
          <a:xfrm>
            <a:off x="6356349" y="383241"/>
            <a:ext cx="5525776" cy="7063472"/>
          </a:xfrm>
          <a:prstGeom prst="rect">
            <a:avLst/>
          </a:prstGeom>
          <a:noFill/>
        </p:spPr>
        <p:txBody>
          <a:bodyPr wrap="square" rtlCol="0">
            <a:spAutoFit/>
          </a:bodyPr>
          <a:lstStyle/>
          <a:p>
            <a:pPr marL="285750" indent="-228600">
              <a:lnSpc>
                <a:spcPct val="90000"/>
              </a:lnSpc>
              <a:spcAft>
                <a:spcPts val="600"/>
              </a:spcAft>
              <a:buFont typeface="Arial" panose="020B0604020202020204" pitchFamily="34" charset="0"/>
              <a:buChar char="•"/>
            </a:pPr>
            <a:r>
              <a:rPr lang="en-US" sz="1800" dirty="0" err="1"/>
              <a:t>Handlingsplanen</a:t>
            </a:r>
            <a:r>
              <a:rPr lang="en-US" sz="1800" dirty="0"/>
              <a:t> </a:t>
            </a:r>
            <a:r>
              <a:rPr lang="en-US" sz="1800" dirty="0" err="1"/>
              <a:t>kring</a:t>
            </a:r>
            <a:r>
              <a:rPr lang="en-US" sz="1800" dirty="0"/>
              <a:t> </a:t>
            </a:r>
            <a:r>
              <a:rPr lang="en-US" sz="1800" dirty="0" err="1"/>
              <a:t>Våld</a:t>
            </a:r>
            <a:r>
              <a:rPr lang="en-US" sz="1800" dirty="0"/>
              <a:t> </a:t>
            </a:r>
            <a:r>
              <a:rPr lang="en-US" sz="1800" dirty="0" err="1"/>
              <a:t>i</a:t>
            </a:r>
            <a:r>
              <a:rPr lang="en-US" sz="1800" dirty="0"/>
              <a:t> </a:t>
            </a:r>
            <a:r>
              <a:rPr lang="en-US" sz="1800" dirty="0" err="1"/>
              <a:t>nära</a:t>
            </a:r>
            <a:r>
              <a:rPr lang="en-US" sz="1800" dirty="0"/>
              <a:t> </a:t>
            </a:r>
            <a:r>
              <a:rPr lang="en-US" sz="1800" dirty="0" err="1"/>
              <a:t>relationer</a:t>
            </a:r>
            <a:r>
              <a:rPr lang="en-US" sz="1800" dirty="0"/>
              <a:t> </a:t>
            </a:r>
            <a:r>
              <a:rPr lang="en-US" sz="1800" dirty="0" err="1"/>
              <a:t>har</a:t>
            </a:r>
            <a:r>
              <a:rPr lang="en-US" sz="1800" dirty="0"/>
              <a:t> </a:t>
            </a:r>
            <a:r>
              <a:rPr lang="en-US" sz="1800" dirty="0" err="1"/>
              <a:t>uppdaterats</a:t>
            </a:r>
            <a:r>
              <a:rPr lang="en-US" sz="1800" dirty="0"/>
              <a:t> och </a:t>
            </a:r>
            <a:r>
              <a:rPr lang="en-US" sz="1800" dirty="0" err="1"/>
              <a:t>antagits</a:t>
            </a:r>
            <a:r>
              <a:rPr lang="en-US" sz="1800" dirty="0"/>
              <a:t> </a:t>
            </a:r>
            <a:r>
              <a:rPr lang="en-US" sz="1800" dirty="0" err="1"/>
              <a:t>i</a:t>
            </a:r>
            <a:r>
              <a:rPr lang="en-US" sz="1800" dirty="0"/>
              <a:t> </a:t>
            </a:r>
            <a:r>
              <a:rPr lang="en-US" sz="1800" dirty="0" err="1"/>
              <a:t>nämnden</a:t>
            </a:r>
            <a:r>
              <a:rPr lang="en-US" sz="1800" dirty="0"/>
              <a:t>. </a:t>
            </a:r>
            <a:br>
              <a:rPr lang="en-US" sz="1800" dirty="0"/>
            </a:br>
            <a:r>
              <a:rPr lang="en-US" sz="1800" dirty="0"/>
              <a:t>Prostitution och </a:t>
            </a:r>
            <a:r>
              <a:rPr lang="en-US" sz="1800" dirty="0" err="1"/>
              <a:t>Människohandel</a:t>
            </a:r>
            <a:r>
              <a:rPr lang="en-US" sz="1800" dirty="0"/>
              <a:t> </a:t>
            </a:r>
            <a:r>
              <a:rPr lang="en-US" sz="1800" dirty="0" err="1"/>
              <a:t>finns</a:t>
            </a:r>
            <a:r>
              <a:rPr lang="en-US" sz="1800" dirty="0"/>
              <a:t> nu med </a:t>
            </a:r>
            <a:r>
              <a:rPr lang="en-US" sz="1800" dirty="0" err="1"/>
              <a:t>som</a:t>
            </a:r>
            <a:r>
              <a:rPr lang="en-US" sz="1800" dirty="0"/>
              <a:t> </a:t>
            </a:r>
            <a:r>
              <a:rPr lang="en-US" sz="1800" dirty="0" err="1"/>
              <a:t>en</a:t>
            </a:r>
            <a:r>
              <a:rPr lang="en-US" sz="1800" dirty="0"/>
              <a:t> del </a:t>
            </a:r>
            <a:r>
              <a:rPr lang="en-US" sz="1800" dirty="0" err="1"/>
              <a:t>i</a:t>
            </a:r>
            <a:r>
              <a:rPr lang="en-US" sz="1800" dirty="0"/>
              <a:t> </a:t>
            </a:r>
            <a:r>
              <a:rPr lang="en-US" sz="1800" dirty="0" err="1"/>
              <a:t>denna</a:t>
            </a:r>
            <a:r>
              <a:rPr lang="en-US" sz="1800" dirty="0"/>
              <a:t>.</a:t>
            </a:r>
            <a:br>
              <a:rPr lang="en-US" sz="1800" dirty="0"/>
            </a:br>
            <a:endParaRPr lang="en-US" sz="1800" dirty="0"/>
          </a:p>
          <a:p>
            <a:pPr marL="285750" indent="-228600">
              <a:lnSpc>
                <a:spcPct val="90000"/>
              </a:lnSpc>
              <a:spcAft>
                <a:spcPts val="600"/>
              </a:spcAft>
              <a:buFont typeface="Arial" panose="020B0604020202020204" pitchFamily="34" charset="0"/>
              <a:buChar char="•"/>
            </a:pPr>
            <a:r>
              <a:rPr lang="en-US" sz="1800" dirty="0">
                <a:effectLst/>
              </a:rPr>
              <a:t>Det </a:t>
            </a:r>
            <a:r>
              <a:rPr lang="en-US" sz="1800" dirty="0" err="1">
                <a:effectLst/>
              </a:rPr>
              <a:t>stödmaterial</a:t>
            </a:r>
            <a:r>
              <a:rPr lang="en-US" sz="1800" dirty="0">
                <a:effectLst/>
              </a:rPr>
              <a:t> </a:t>
            </a:r>
            <a:r>
              <a:rPr lang="en-US" sz="1800" dirty="0" err="1">
                <a:effectLst/>
              </a:rPr>
              <a:t>som</a:t>
            </a:r>
            <a:r>
              <a:rPr lang="en-US" sz="1800" dirty="0">
                <a:effectLst/>
              </a:rPr>
              <a:t> </a:t>
            </a:r>
            <a:r>
              <a:rPr lang="en-US" sz="1800" dirty="0" err="1">
                <a:effectLst/>
              </a:rPr>
              <a:t>finns</a:t>
            </a:r>
            <a:r>
              <a:rPr lang="en-US" sz="1800" dirty="0">
                <a:effectLst/>
              </a:rPr>
              <a:t> </a:t>
            </a:r>
            <a:r>
              <a:rPr lang="en-US" sz="1800" dirty="0" err="1">
                <a:effectLst/>
              </a:rPr>
              <a:t>att</a:t>
            </a:r>
            <a:r>
              <a:rPr lang="en-US" sz="1800" dirty="0">
                <a:effectLst/>
              </a:rPr>
              <a:t> </a:t>
            </a:r>
            <a:r>
              <a:rPr lang="en-US" sz="1800" dirty="0" err="1">
                <a:effectLst/>
              </a:rPr>
              <a:t>tillgå</a:t>
            </a:r>
            <a:r>
              <a:rPr lang="en-US" sz="1800" dirty="0">
                <a:effectLst/>
              </a:rPr>
              <a:t> </a:t>
            </a:r>
            <a:r>
              <a:rPr lang="en-US" sz="1800" dirty="0" err="1">
                <a:effectLst/>
              </a:rPr>
              <a:t>som</a:t>
            </a:r>
            <a:r>
              <a:rPr lang="en-US" sz="1800" dirty="0">
                <a:effectLst/>
              </a:rPr>
              <a:t> </a:t>
            </a:r>
            <a:r>
              <a:rPr lang="en-US" sz="1800" dirty="0" err="1">
                <a:effectLst/>
              </a:rPr>
              <a:t>stöd</a:t>
            </a:r>
            <a:r>
              <a:rPr lang="en-US" sz="1800" dirty="0">
                <a:effectLst/>
              </a:rPr>
              <a:t> </a:t>
            </a:r>
            <a:r>
              <a:rPr lang="en-US" sz="1800" dirty="0" err="1">
                <a:effectLst/>
              </a:rPr>
              <a:t>för</a:t>
            </a:r>
            <a:r>
              <a:rPr lang="en-US" sz="1800" dirty="0">
                <a:effectLst/>
              </a:rPr>
              <a:t> </a:t>
            </a:r>
            <a:r>
              <a:rPr lang="en-US" sz="1800" dirty="0" err="1">
                <a:effectLst/>
              </a:rPr>
              <a:t>cheferna</a:t>
            </a:r>
            <a:r>
              <a:rPr lang="en-US" sz="1800" dirty="0">
                <a:effectLst/>
              </a:rPr>
              <a:t> </a:t>
            </a:r>
            <a:r>
              <a:rPr lang="en-US" sz="1800" dirty="0" err="1">
                <a:effectLst/>
              </a:rPr>
              <a:t>kring</a:t>
            </a:r>
            <a:r>
              <a:rPr lang="en-US" sz="1800" dirty="0">
                <a:effectLst/>
              </a:rPr>
              <a:t> </a:t>
            </a:r>
            <a:r>
              <a:rPr lang="en-US" sz="1800" dirty="0" err="1">
                <a:effectLst/>
              </a:rPr>
              <a:t>våld</a:t>
            </a:r>
            <a:r>
              <a:rPr lang="en-US" sz="1800" dirty="0">
                <a:effectLst/>
              </a:rPr>
              <a:t> </a:t>
            </a:r>
            <a:r>
              <a:rPr lang="en-US" sz="1800" dirty="0" err="1">
                <a:effectLst/>
              </a:rPr>
              <a:t>på</a:t>
            </a:r>
            <a:r>
              <a:rPr lang="en-US" sz="1800" dirty="0">
                <a:effectLst/>
              </a:rPr>
              <a:t> </a:t>
            </a:r>
            <a:r>
              <a:rPr lang="en-US" sz="1800" dirty="0" err="1">
                <a:effectLst/>
              </a:rPr>
              <a:t>Insidan</a:t>
            </a:r>
            <a:r>
              <a:rPr lang="en-US" sz="1800" dirty="0">
                <a:effectLst/>
              </a:rPr>
              <a:t> </a:t>
            </a:r>
            <a:r>
              <a:rPr lang="en-US" sz="1800" dirty="0" err="1">
                <a:effectLst/>
              </a:rPr>
              <a:t>har</a:t>
            </a:r>
            <a:r>
              <a:rPr lang="en-US" sz="1800" dirty="0">
                <a:effectLst/>
              </a:rPr>
              <a:t> </a:t>
            </a:r>
            <a:r>
              <a:rPr lang="en-US" sz="1800" dirty="0" err="1">
                <a:effectLst/>
              </a:rPr>
              <a:t>uppdaterats</a:t>
            </a:r>
            <a:r>
              <a:rPr lang="en-US" sz="1800" dirty="0">
                <a:effectLst/>
              </a:rPr>
              <a:t> </a:t>
            </a:r>
            <a:r>
              <a:rPr lang="en-US" sz="1800" dirty="0" err="1">
                <a:effectLst/>
              </a:rPr>
              <a:t>i</a:t>
            </a:r>
            <a:r>
              <a:rPr lang="en-US" sz="1800" dirty="0">
                <a:effectLst/>
              </a:rPr>
              <a:t> </a:t>
            </a:r>
            <a:r>
              <a:rPr lang="en-US" sz="1800" dirty="0" err="1">
                <a:effectLst/>
              </a:rPr>
              <a:t>samarbete</a:t>
            </a:r>
            <a:r>
              <a:rPr lang="en-US" sz="1800" dirty="0">
                <a:effectLst/>
              </a:rPr>
              <a:t> med </a:t>
            </a:r>
            <a:r>
              <a:rPr lang="en-US" sz="1800" dirty="0" err="1">
                <a:effectLst/>
              </a:rPr>
              <a:t>Personalkontoret</a:t>
            </a:r>
            <a:r>
              <a:rPr lang="en-US" sz="1800" dirty="0">
                <a:effectLst/>
              </a:rPr>
              <a:t>. </a:t>
            </a:r>
            <a:br>
              <a:rPr lang="en-US" sz="1800" dirty="0">
                <a:effectLst/>
              </a:rPr>
            </a:br>
            <a:endParaRPr lang="en-US" sz="1800" dirty="0">
              <a:effectLst/>
            </a:endParaRPr>
          </a:p>
          <a:p>
            <a:pPr marL="285750" indent="-228600">
              <a:lnSpc>
                <a:spcPct val="90000"/>
              </a:lnSpc>
              <a:spcAft>
                <a:spcPts val="600"/>
              </a:spcAft>
              <a:buFont typeface="Arial" panose="020B0604020202020204" pitchFamily="34" charset="0"/>
              <a:buChar char="•"/>
            </a:pPr>
            <a:r>
              <a:rPr lang="en-US" sz="1800" dirty="0" err="1">
                <a:effectLst/>
              </a:rPr>
              <a:t>Samarbetet</a:t>
            </a:r>
            <a:r>
              <a:rPr lang="en-US" sz="1800" dirty="0">
                <a:effectLst/>
              </a:rPr>
              <a:t> med </a:t>
            </a:r>
            <a:r>
              <a:rPr lang="en-US" sz="1800" dirty="0" err="1">
                <a:effectLst/>
              </a:rPr>
              <a:t>Apotek</a:t>
            </a:r>
            <a:r>
              <a:rPr lang="en-US" sz="1800" dirty="0">
                <a:effectLst/>
              </a:rPr>
              <a:t> och </a:t>
            </a:r>
            <a:r>
              <a:rPr lang="en-US" sz="1800" dirty="0" err="1">
                <a:effectLst/>
              </a:rPr>
              <a:t>Bibliotek</a:t>
            </a:r>
            <a:r>
              <a:rPr lang="en-US" sz="1800" dirty="0">
                <a:effectLst/>
              </a:rPr>
              <a:t> </a:t>
            </a:r>
            <a:r>
              <a:rPr lang="en-US" sz="1800" dirty="0" err="1">
                <a:effectLst/>
              </a:rPr>
              <a:t>kring</a:t>
            </a:r>
            <a:r>
              <a:rPr lang="en-US" sz="1800" dirty="0">
                <a:effectLst/>
              </a:rPr>
              <a:t> Mask 19 </a:t>
            </a:r>
            <a:r>
              <a:rPr lang="en-US" sz="1800" dirty="0" err="1">
                <a:effectLst/>
              </a:rPr>
              <a:t>fortsätter</a:t>
            </a:r>
            <a:br>
              <a:rPr lang="en-US" sz="1800" dirty="0">
                <a:effectLst/>
              </a:rPr>
            </a:br>
            <a:endParaRPr lang="en-US" sz="1800" dirty="0">
              <a:effectLst/>
            </a:endParaRPr>
          </a:p>
          <a:p>
            <a:pPr marL="285750" indent="-228600">
              <a:lnSpc>
                <a:spcPct val="90000"/>
              </a:lnSpc>
              <a:spcAft>
                <a:spcPts val="600"/>
              </a:spcAft>
              <a:buFont typeface="Arial" panose="020B0604020202020204" pitchFamily="34" charset="0"/>
              <a:buChar char="•"/>
            </a:pPr>
            <a:r>
              <a:rPr lang="en-US" sz="1800" dirty="0" err="1"/>
              <a:t>Samtliga</a:t>
            </a:r>
            <a:r>
              <a:rPr lang="en-US" sz="1800" dirty="0"/>
              <a:t> </a:t>
            </a:r>
            <a:r>
              <a:rPr lang="en-US" sz="1800" dirty="0" err="1"/>
              <a:t>Socialsekreterare</a:t>
            </a:r>
            <a:r>
              <a:rPr lang="en-US" sz="1800" dirty="0"/>
              <a:t> </a:t>
            </a:r>
            <a:r>
              <a:rPr lang="en-US" sz="1800" dirty="0" err="1"/>
              <a:t>på</a:t>
            </a:r>
            <a:r>
              <a:rPr lang="en-US" sz="1800" dirty="0"/>
              <a:t> F-</a:t>
            </a:r>
            <a:r>
              <a:rPr lang="en-US" sz="1800" dirty="0" err="1"/>
              <a:t>stöd</a:t>
            </a:r>
            <a:r>
              <a:rPr lang="en-US" sz="1800" dirty="0"/>
              <a:t> </a:t>
            </a:r>
            <a:r>
              <a:rPr lang="en-US" sz="1800" dirty="0" err="1"/>
              <a:t>har</a:t>
            </a:r>
            <a:r>
              <a:rPr lang="en-US" sz="1800" dirty="0"/>
              <a:t> </a:t>
            </a:r>
            <a:r>
              <a:rPr lang="en-US" sz="1800" dirty="0" err="1"/>
              <a:t>gått</a:t>
            </a:r>
            <a:r>
              <a:rPr lang="en-US" sz="1800" dirty="0"/>
              <a:t> FREDA - </a:t>
            </a:r>
            <a:r>
              <a:rPr lang="en-US" sz="1800" dirty="0" err="1"/>
              <a:t>utbildningen</a:t>
            </a:r>
            <a:r>
              <a:rPr lang="en-US" sz="1800" dirty="0"/>
              <a:t> och </a:t>
            </a:r>
            <a:r>
              <a:rPr lang="en-US" sz="1800" dirty="0" err="1"/>
              <a:t>är</a:t>
            </a:r>
            <a:r>
              <a:rPr lang="en-US" sz="1800" dirty="0"/>
              <a:t> </a:t>
            </a:r>
            <a:r>
              <a:rPr lang="en-US" sz="1800" dirty="0" err="1"/>
              <a:t>på</a:t>
            </a:r>
            <a:r>
              <a:rPr lang="en-US" sz="1800" dirty="0"/>
              <a:t> god </a:t>
            </a:r>
            <a:r>
              <a:rPr lang="en-US" sz="1800" dirty="0" err="1"/>
              <a:t>väg</a:t>
            </a:r>
            <a:r>
              <a:rPr lang="en-US" sz="1800" dirty="0"/>
              <a:t> </a:t>
            </a:r>
            <a:r>
              <a:rPr lang="en-US" sz="1800" dirty="0" err="1"/>
              <a:t>att</a:t>
            </a:r>
            <a:r>
              <a:rPr lang="en-US" sz="1800" dirty="0"/>
              <a:t> </a:t>
            </a:r>
            <a:r>
              <a:rPr lang="en-US" sz="1800" dirty="0" err="1"/>
              <a:t>införa</a:t>
            </a:r>
            <a:r>
              <a:rPr lang="en-US" sz="1800" dirty="0"/>
              <a:t> </a:t>
            </a:r>
            <a:r>
              <a:rPr lang="en-US" sz="1800" dirty="0" err="1"/>
              <a:t>kortfrågorna</a:t>
            </a:r>
            <a:r>
              <a:rPr lang="en-US" sz="1800" dirty="0"/>
              <a:t> vid </a:t>
            </a:r>
            <a:r>
              <a:rPr lang="en-US" sz="1800" dirty="0" err="1"/>
              <a:t>samtliga</a:t>
            </a:r>
            <a:r>
              <a:rPr lang="en-US" sz="1800" dirty="0"/>
              <a:t> </a:t>
            </a:r>
            <a:r>
              <a:rPr lang="en-US" sz="1800" dirty="0" err="1"/>
              <a:t>nybesök</a:t>
            </a:r>
            <a:br>
              <a:rPr lang="en-US" sz="1800" dirty="0"/>
            </a:br>
            <a:endParaRPr lang="en-US" sz="1800" dirty="0"/>
          </a:p>
          <a:p>
            <a:pPr marL="285750" indent="-228600">
              <a:lnSpc>
                <a:spcPct val="90000"/>
              </a:lnSpc>
              <a:spcAft>
                <a:spcPts val="600"/>
              </a:spcAft>
              <a:buFont typeface="Arial" panose="020B0604020202020204" pitchFamily="34" charset="0"/>
              <a:buChar char="•"/>
            </a:pPr>
            <a:r>
              <a:rPr lang="en-US" sz="1800" dirty="0">
                <a:effectLst/>
              </a:rPr>
              <a:t>Tre av </a:t>
            </a:r>
            <a:r>
              <a:rPr lang="en-US" sz="1800" dirty="0" err="1">
                <a:effectLst/>
              </a:rPr>
              <a:t>våra</a:t>
            </a:r>
            <a:r>
              <a:rPr lang="en-US" sz="1800" dirty="0">
                <a:effectLst/>
              </a:rPr>
              <a:t> </a:t>
            </a:r>
            <a:r>
              <a:rPr lang="en-US" sz="1800" dirty="0" err="1">
                <a:effectLst/>
              </a:rPr>
              <a:t>största</a:t>
            </a:r>
            <a:r>
              <a:rPr lang="en-US" sz="1800" dirty="0">
                <a:effectLst/>
              </a:rPr>
              <a:t> </a:t>
            </a:r>
            <a:r>
              <a:rPr lang="en-US" sz="1800" dirty="0" err="1">
                <a:effectLst/>
              </a:rPr>
              <a:t>hyresvärdar</a:t>
            </a:r>
            <a:r>
              <a:rPr lang="en-US" sz="1800" dirty="0">
                <a:effectLst/>
              </a:rPr>
              <a:t> </a:t>
            </a:r>
            <a:r>
              <a:rPr lang="en-US" sz="1800" dirty="0" err="1">
                <a:effectLst/>
              </a:rPr>
              <a:t>i</a:t>
            </a:r>
            <a:r>
              <a:rPr lang="en-US" sz="1800" dirty="0">
                <a:effectLst/>
              </a:rPr>
              <a:t> Piteå:  </a:t>
            </a:r>
            <a:r>
              <a:rPr lang="en-US" sz="1800" dirty="0" err="1">
                <a:effectLst/>
              </a:rPr>
              <a:t>PiteBo</a:t>
            </a:r>
            <a:r>
              <a:rPr lang="en-US" sz="1800" dirty="0">
                <a:effectLst/>
              </a:rPr>
              <a:t>, </a:t>
            </a:r>
            <a:r>
              <a:rPr lang="en-US" sz="1800" dirty="0" err="1">
                <a:effectLst/>
              </a:rPr>
              <a:t>Rawi</a:t>
            </a:r>
            <a:r>
              <a:rPr lang="en-US" sz="1800" dirty="0">
                <a:effectLst/>
              </a:rPr>
              <a:t> och BD </a:t>
            </a:r>
            <a:r>
              <a:rPr lang="en-US" sz="1800" dirty="0" err="1">
                <a:effectLst/>
              </a:rPr>
              <a:t>har</a:t>
            </a:r>
            <a:r>
              <a:rPr lang="en-US" sz="1800" dirty="0">
                <a:effectLst/>
              </a:rPr>
              <a:t> </a:t>
            </a:r>
            <a:r>
              <a:rPr lang="en-US" sz="1800" dirty="0" err="1">
                <a:effectLst/>
              </a:rPr>
              <a:t>infört</a:t>
            </a:r>
            <a:r>
              <a:rPr lang="en-US" sz="1800" dirty="0">
                <a:effectLst/>
              </a:rPr>
              <a:t> </a:t>
            </a:r>
            <a:r>
              <a:rPr lang="en-US" sz="1800" dirty="0" err="1">
                <a:effectLst/>
              </a:rPr>
              <a:t>Huskurage</a:t>
            </a:r>
            <a:r>
              <a:rPr lang="en-US" sz="1800" dirty="0">
                <a:effectLst/>
              </a:rPr>
              <a:t>. BD´s </a:t>
            </a:r>
            <a:r>
              <a:rPr lang="en-US" sz="1800" dirty="0" err="1">
                <a:effectLst/>
              </a:rPr>
              <a:t>införande</a:t>
            </a:r>
            <a:r>
              <a:rPr lang="en-US" sz="1800" dirty="0">
                <a:effectLst/>
              </a:rPr>
              <a:t> av </a:t>
            </a:r>
            <a:r>
              <a:rPr lang="en-US" sz="1800" dirty="0" err="1">
                <a:effectLst/>
              </a:rPr>
              <a:t>Huskurage</a:t>
            </a:r>
            <a:r>
              <a:rPr lang="en-US" sz="1800" dirty="0">
                <a:effectLst/>
              </a:rPr>
              <a:t> </a:t>
            </a:r>
            <a:r>
              <a:rPr lang="en-US" sz="1800" dirty="0" err="1">
                <a:effectLst/>
              </a:rPr>
              <a:t>har</a:t>
            </a:r>
            <a:r>
              <a:rPr lang="en-US" sz="1800" dirty="0">
                <a:effectLst/>
              </a:rPr>
              <a:t> </a:t>
            </a:r>
            <a:r>
              <a:rPr lang="en-US" sz="1800" dirty="0" err="1">
                <a:effectLst/>
              </a:rPr>
              <a:t>initierats</a:t>
            </a:r>
            <a:r>
              <a:rPr lang="en-US" sz="1800" dirty="0">
                <a:effectLst/>
              </a:rPr>
              <a:t> via </a:t>
            </a:r>
            <a:r>
              <a:rPr lang="en-US" sz="1800" dirty="0" err="1">
                <a:effectLst/>
              </a:rPr>
              <a:t>projektet</a:t>
            </a:r>
            <a:r>
              <a:rPr lang="en-US" sz="1800" dirty="0">
                <a:effectLst/>
              </a:rPr>
              <a:t>. </a:t>
            </a:r>
            <a:br>
              <a:rPr lang="en-US" sz="1800" dirty="0">
                <a:effectLst/>
              </a:rPr>
            </a:br>
            <a:endParaRPr lang="en-US" sz="1800" dirty="0">
              <a:effectLst/>
            </a:endParaRPr>
          </a:p>
          <a:p>
            <a:pPr marL="285750" indent="-228600">
              <a:lnSpc>
                <a:spcPct val="90000"/>
              </a:lnSpc>
              <a:spcAft>
                <a:spcPts val="600"/>
              </a:spcAft>
              <a:buFont typeface="Arial" panose="020B0604020202020204" pitchFamily="34" charset="0"/>
              <a:buChar char="•"/>
            </a:pPr>
            <a:r>
              <a:rPr lang="en-US" sz="1800" dirty="0" err="1">
                <a:effectLst/>
              </a:rPr>
              <a:t>Samarbete</a:t>
            </a:r>
            <a:r>
              <a:rPr lang="en-US" sz="1800" dirty="0">
                <a:effectLst/>
              </a:rPr>
              <a:t> med UNICEF </a:t>
            </a:r>
            <a:r>
              <a:rPr lang="en-US" sz="1800" dirty="0" err="1">
                <a:effectLst/>
              </a:rPr>
              <a:t>för</a:t>
            </a:r>
            <a:r>
              <a:rPr lang="en-US" sz="1800" dirty="0">
                <a:effectLst/>
              </a:rPr>
              <a:t> de </a:t>
            </a:r>
            <a:r>
              <a:rPr lang="en-US" sz="1800" dirty="0" err="1">
                <a:effectLst/>
              </a:rPr>
              <a:t>som</a:t>
            </a:r>
            <a:r>
              <a:rPr lang="en-US" sz="1800" dirty="0">
                <a:effectLst/>
              </a:rPr>
              <a:t> </a:t>
            </a:r>
            <a:r>
              <a:rPr lang="en-US" sz="1800" dirty="0" err="1">
                <a:effectLst/>
              </a:rPr>
              <a:t>bor</a:t>
            </a:r>
            <a:r>
              <a:rPr lang="en-US" sz="1800" dirty="0">
                <a:effectLst/>
              </a:rPr>
              <a:t> </a:t>
            </a:r>
            <a:r>
              <a:rPr lang="en-US" sz="1800" dirty="0" err="1">
                <a:effectLst/>
              </a:rPr>
              <a:t>på</a:t>
            </a:r>
            <a:r>
              <a:rPr lang="en-US" sz="1800" dirty="0">
                <a:effectLst/>
              </a:rPr>
              <a:t> </a:t>
            </a:r>
            <a:r>
              <a:rPr lang="en-US" sz="1800" dirty="0" err="1">
                <a:effectLst/>
              </a:rPr>
              <a:t>vårt</a:t>
            </a:r>
            <a:r>
              <a:rPr lang="en-US" sz="1800" dirty="0">
                <a:effectLst/>
              </a:rPr>
              <a:t> </a:t>
            </a:r>
            <a:r>
              <a:rPr lang="en-US" sz="1800" dirty="0" err="1">
                <a:effectLst/>
              </a:rPr>
              <a:t>skyddade</a:t>
            </a:r>
            <a:r>
              <a:rPr lang="en-US" sz="1800" dirty="0">
                <a:effectLst/>
              </a:rPr>
              <a:t> </a:t>
            </a:r>
            <a:r>
              <a:rPr lang="en-US" sz="1800" dirty="0" err="1">
                <a:effectLst/>
              </a:rPr>
              <a:t>boende</a:t>
            </a:r>
            <a:r>
              <a:rPr lang="en-US" sz="1800" dirty="0">
                <a:effectLst/>
              </a:rPr>
              <a:t>, </a:t>
            </a:r>
            <a:r>
              <a:rPr lang="en-US" sz="1800" dirty="0" err="1">
                <a:effectLst/>
              </a:rPr>
              <a:t>främst</a:t>
            </a:r>
            <a:r>
              <a:rPr lang="en-US" sz="1800" dirty="0">
                <a:effectLst/>
              </a:rPr>
              <a:t> </a:t>
            </a:r>
            <a:r>
              <a:rPr lang="en-US" sz="1800" dirty="0" err="1">
                <a:effectLst/>
              </a:rPr>
              <a:t>för</a:t>
            </a:r>
            <a:r>
              <a:rPr lang="en-US" sz="1800" dirty="0">
                <a:effectLst/>
              </a:rPr>
              <a:t> </a:t>
            </a:r>
            <a:r>
              <a:rPr lang="en-US" sz="1800" dirty="0" err="1">
                <a:effectLst/>
              </a:rPr>
              <a:t>barnen</a:t>
            </a:r>
            <a:r>
              <a:rPr lang="en-US" dirty="0"/>
              <a:t> men </a:t>
            </a:r>
            <a:r>
              <a:rPr lang="en-US" dirty="0" err="1"/>
              <a:t>även</a:t>
            </a:r>
            <a:r>
              <a:rPr lang="en-US" dirty="0"/>
              <a:t> </a:t>
            </a:r>
            <a:r>
              <a:rPr lang="en-US" dirty="0" err="1"/>
              <a:t>för</a:t>
            </a:r>
            <a:r>
              <a:rPr lang="en-US" dirty="0"/>
              <a:t> </a:t>
            </a:r>
            <a:r>
              <a:rPr lang="en-US" dirty="0" err="1"/>
              <a:t>kvinnorna</a:t>
            </a:r>
            <a:r>
              <a:rPr lang="en-US" sz="1800" dirty="0">
                <a:effectLst/>
              </a:rPr>
              <a:t> </a:t>
            </a:r>
            <a:br>
              <a:rPr lang="en-US" sz="1800" dirty="0">
                <a:effectLst/>
              </a:rPr>
            </a:br>
            <a:br>
              <a:rPr lang="en-US" sz="1800" dirty="0"/>
            </a:br>
            <a:endParaRPr lang="en-US" sz="1800" dirty="0"/>
          </a:p>
          <a:p>
            <a:endParaRPr lang="sv-SE" dirty="0"/>
          </a:p>
        </p:txBody>
      </p:sp>
    </p:spTree>
    <p:extLst>
      <p:ext uri="{BB962C8B-B14F-4D97-AF65-F5344CB8AC3E}">
        <p14:creationId xmlns:p14="http://schemas.microsoft.com/office/powerpoint/2010/main" val="2471471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15">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17">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19">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152AAE95-182C-4041-B887-AB01D434C0CF}"/>
              </a:ext>
            </a:extLst>
          </p:cNvPr>
          <p:cNvSpPr>
            <a:spLocks noGrp="1"/>
          </p:cNvSpPr>
          <p:nvPr>
            <p:ph type="title"/>
          </p:nvPr>
        </p:nvSpPr>
        <p:spPr>
          <a:xfrm>
            <a:off x="838200" y="704088"/>
            <a:ext cx="3529953" cy="2980944"/>
          </a:xfrm>
        </p:spPr>
        <p:txBody>
          <a:bodyPr vert="horz" lIns="91440" tIns="45720" rIns="91440" bIns="45720" rtlCol="0">
            <a:normAutofit/>
          </a:bodyPr>
          <a:lstStyle/>
          <a:p>
            <a:r>
              <a:rPr lang="en-US" sz="4100" kern="1200">
                <a:solidFill>
                  <a:schemeClr val="bg1"/>
                </a:solidFill>
                <a:latin typeface="+mj-lt"/>
                <a:ea typeface="+mj-ea"/>
                <a:cs typeface="+mj-cs"/>
              </a:rPr>
              <a:t>Projektet</a:t>
            </a:r>
            <a:br>
              <a:rPr lang="en-US" sz="4100" kern="1200">
                <a:solidFill>
                  <a:schemeClr val="bg1"/>
                </a:solidFill>
                <a:latin typeface="+mj-lt"/>
                <a:ea typeface="+mj-ea"/>
                <a:cs typeface="+mj-cs"/>
              </a:rPr>
            </a:br>
            <a:r>
              <a:rPr lang="en-US" sz="4100" kern="1200">
                <a:solidFill>
                  <a:schemeClr val="bg1"/>
                </a:solidFill>
                <a:latin typeface="+mj-lt"/>
                <a:ea typeface="+mj-ea"/>
                <a:cs typeface="+mj-cs"/>
              </a:rPr>
              <a:t>- vad har hänt </a:t>
            </a:r>
            <a:r>
              <a:rPr lang="en-US" sz="4100">
                <a:solidFill>
                  <a:schemeClr val="bg1"/>
                </a:solidFill>
              </a:rPr>
              <a:t>under året som (snart) gått?</a:t>
            </a:r>
            <a:endParaRPr lang="en-US" sz="4100" kern="1200">
              <a:solidFill>
                <a:schemeClr val="bg1"/>
              </a:solidFill>
              <a:latin typeface="+mj-lt"/>
              <a:ea typeface="+mj-ea"/>
              <a:cs typeface="+mj-cs"/>
            </a:endParaRPr>
          </a:p>
        </p:txBody>
      </p:sp>
      <p:sp>
        <p:nvSpPr>
          <p:cNvPr id="3" name="Platshållare för innehåll 2">
            <a:extLst>
              <a:ext uri="{FF2B5EF4-FFF2-40B4-BE49-F238E27FC236}">
                <a16:creationId xmlns:a16="http://schemas.microsoft.com/office/drawing/2014/main" id="{498F35E8-EAFA-4E42-8F79-8A50156B014C}"/>
              </a:ext>
            </a:extLst>
          </p:cNvPr>
          <p:cNvSpPr>
            <a:spLocks noGrp="1"/>
          </p:cNvSpPr>
          <p:nvPr>
            <p:ph idx="1"/>
          </p:nvPr>
        </p:nvSpPr>
        <p:spPr>
          <a:xfrm>
            <a:off x="6212410" y="704088"/>
            <a:ext cx="5135293" cy="5248656"/>
          </a:xfrm>
        </p:spPr>
        <p:txBody>
          <a:bodyPr vert="horz" lIns="91440" tIns="45720" rIns="91440" bIns="45720" rtlCol="0" anchor="ctr">
            <a:normAutofit/>
          </a:bodyPr>
          <a:lstStyle/>
          <a:p>
            <a:pPr marL="0"/>
            <a:endParaRPr lang="en-US" sz="2400"/>
          </a:p>
          <a:p>
            <a:pPr marL="0"/>
            <a:endParaRPr lang="en-US" sz="2400"/>
          </a:p>
        </p:txBody>
      </p:sp>
      <p:sp>
        <p:nvSpPr>
          <p:cNvPr id="4" name="textruta 3">
            <a:extLst>
              <a:ext uri="{FF2B5EF4-FFF2-40B4-BE49-F238E27FC236}">
                <a16:creationId xmlns:a16="http://schemas.microsoft.com/office/drawing/2014/main" id="{11BE36B0-2201-4DED-AFD5-90358B121674}"/>
              </a:ext>
            </a:extLst>
          </p:cNvPr>
          <p:cNvSpPr txBox="1"/>
          <p:nvPr/>
        </p:nvSpPr>
        <p:spPr>
          <a:xfrm>
            <a:off x="4380856" y="1412488"/>
            <a:ext cx="7268450" cy="4363845"/>
          </a:xfrm>
          <a:prstGeom prst="rect">
            <a:avLst/>
          </a:prstGeom>
        </p:spPr>
        <p:txBody>
          <a:bodyPr vert="horz" lIns="91440" tIns="45720" rIns="91440" bIns="45720" rtlCol="0">
            <a:normAutofit/>
          </a:bodyPr>
          <a:lstStyle/>
          <a:p>
            <a:pPr marL="285750" indent="-228600">
              <a:lnSpc>
                <a:spcPct val="90000"/>
              </a:lnSpc>
              <a:spcAft>
                <a:spcPts val="600"/>
              </a:spcAft>
              <a:buFont typeface="Arial" panose="020B0604020202020204" pitchFamily="34" charset="0"/>
              <a:buChar char="•"/>
            </a:pPr>
            <a:endParaRPr lang="en-US" sz="1100" dirty="0"/>
          </a:p>
          <a:p>
            <a:pPr marL="285750" indent="-228600">
              <a:lnSpc>
                <a:spcPct val="90000"/>
              </a:lnSpc>
              <a:spcAft>
                <a:spcPts val="600"/>
              </a:spcAft>
              <a:buFont typeface="Arial" panose="020B0604020202020204" pitchFamily="34" charset="0"/>
              <a:buChar char="•"/>
            </a:pPr>
            <a:endParaRPr lang="en-US" sz="1100" dirty="0"/>
          </a:p>
        </p:txBody>
      </p:sp>
      <p:sp>
        <p:nvSpPr>
          <p:cNvPr id="5" name="textruta 4">
            <a:extLst>
              <a:ext uri="{FF2B5EF4-FFF2-40B4-BE49-F238E27FC236}">
                <a16:creationId xmlns:a16="http://schemas.microsoft.com/office/drawing/2014/main" id="{194B71D3-7E9E-4C4D-8B6E-7C772147FCE3}"/>
              </a:ext>
            </a:extLst>
          </p:cNvPr>
          <p:cNvSpPr txBox="1"/>
          <p:nvPr/>
        </p:nvSpPr>
        <p:spPr>
          <a:xfrm>
            <a:off x="6356349" y="383241"/>
            <a:ext cx="5525776" cy="7571303"/>
          </a:xfrm>
          <a:prstGeom prst="rect">
            <a:avLst/>
          </a:prstGeom>
          <a:noFill/>
        </p:spPr>
        <p:txBody>
          <a:bodyPr wrap="square" rtlCol="0">
            <a:spAutoFit/>
          </a:bodyPr>
          <a:lstStyle/>
          <a:p>
            <a:endParaRPr lang="sv-SE" dirty="0"/>
          </a:p>
          <a:p>
            <a:pPr marL="285750" indent="-285750">
              <a:buFont typeface="Wingdings" panose="05000000000000000000" pitchFamily="2" charset="2"/>
              <a:buChar char="Ø"/>
            </a:pPr>
            <a:r>
              <a:rPr lang="sv-SE" dirty="0"/>
              <a:t>Politiker och tjänstemän har utbildats 1/6 av Oasens behandlingshem i Våld i nära relationer mot personer med missbruksproblematik – Dubbelt utsatta.</a:t>
            </a:r>
            <a:br>
              <a:rPr lang="sv-SE" dirty="0"/>
            </a:br>
            <a:endParaRPr lang="sv-SE" dirty="0"/>
          </a:p>
          <a:p>
            <a:pPr marL="285750" indent="-285750">
              <a:buFont typeface="Wingdings" panose="05000000000000000000" pitchFamily="2" charset="2"/>
              <a:buChar char="Ø"/>
            </a:pPr>
            <a:r>
              <a:rPr lang="sv-SE" sz="1800" dirty="0">
                <a:effectLst/>
                <a:latin typeface="Calibri" panose="020F0502020204030204" pitchFamily="34" charset="0"/>
                <a:ea typeface="Calibri" panose="020F0502020204030204" pitchFamily="34" charset="0"/>
                <a:cs typeface="Times New Roman" panose="02020603050405020304" pitchFamily="18" charset="0"/>
              </a:rPr>
              <a:t>Den 16 – 17/12 kommer allmänhet, tjänstemän och politiker att bjudas in till Föreläsningsställningen ”jag skulle då gå vid första slaget” med tillhörande Work</a:t>
            </a:r>
            <a:r>
              <a:rPr lang="sv-SE" dirty="0">
                <a:latin typeface="Calibri" panose="020F0502020204030204" pitchFamily="34" charset="0"/>
                <a:ea typeface="Calibri" panose="020F0502020204030204" pitchFamily="34" charset="0"/>
                <a:cs typeface="Times New Roman" panose="02020603050405020304" pitchFamily="18" charset="0"/>
              </a:rPr>
              <a:t>shop</a:t>
            </a:r>
            <a:br>
              <a:rPr lang="sv-SE" dirty="0">
                <a:latin typeface="Calibri" panose="020F0502020204030204" pitchFamily="34" charset="0"/>
                <a:ea typeface="Calibri" panose="020F0502020204030204" pitchFamily="34" charset="0"/>
                <a:cs typeface="Times New Roman" panose="02020603050405020304" pitchFamily="18" charset="0"/>
              </a:rPr>
            </a:br>
            <a:endParaRPr lang="sv-SE"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Ø"/>
            </a:pPr>
            <a:r>
              <a:rPr lang="sv-SE" dirty="0">
                <a:latin typeface="Calibri" panose="020F0502020204030204" pitchFamily="34" charset="0"/>
                <a:ea typeface="Calibri" panose="020F0502020204030204" pitchFamily="34" charset="0"/>
                <a:cs typeface="Times New Roman" panose="02020603050405020304" pitchFamily="18" charset="0"/>
              </a:rPr>
              <a:t>Stadsbiblioteket förser de kvinnor och barn som bor på vårt boende med böcker som de får ta med sig när det lämnar</a:t>
            </a:r>
            <a:br>
              <a:rPr lang="sv-SE" dirty="0">
                <a:latin typeface="Calibri" panose="020F0502020204030204" pitchFamily="34" charset="0"/>
                <a:ea typeface="Calibri" panose="020F0502020204030204" pitchFamily="34" charset="0"/>
                <a:cs typeface="Times New Roman" panose="02020603050405020304" pitchFamily="18" charset="0"/>
              </a:rPr>
            </a:br>
            <a:endParaRPr lang="sv-SE"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Ø"/>
            </a:pPr>
            <a:r>
              <a:rPr lang="sv-SE" dirty="0">
                <a:latin typeface="Calibri" panose="020F0502020204030204" pitchFamily="34" charset="0"/>
                <a:ea typeface="Calibri" panose="020F0502020204030204" pitchFamily="34" charset="0"/>
                <a:cs typeface="Times New Roman" panose="02020603050405020304" pitchFamily="18" charset="0"/>
              </a:rPr>
              <a:t>Hälsocentralerna i Öjebyn/Hortlax har upprättat ett samarbete med Våld i nära gruppen – Tipsar deras patienter om Samtal om våld</a:t>
            </a:r>
            <a:br>
              <a:rPr lang="sv-SE" dirty="0">
                <a:latin typeface="Calibri" panose="020F0502020204030204" pitchFamily="34" charset="0"/>
                <a:ea typeface="Calibri" panose="020F0502020204030204" pitchFamily="34" charset="0"/>
                <a:cs typeface="Times New Roman" panose="02020603050405020304" pitchFamily="18" charset="0"/>
              </a:rPr>
            </a:br>
            <a:endParaRPr lang="sv-SE"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Ø"/>
            </a:pPr>
            <a:r>
              <a:rPr lang="sv-SE" dirty="0">
                <a:latin typeface="Calibri" panose="020F0502020204030204" pitchFamily="34" charset="0"/>
                <a:ea typeface="Calibri" panose="020F0502020204030204" pitchFamily="34" charset="0"/>
                <a:cs typeface="Times New Roman" panose="02020603050405020304" pitchFamily="18" charset="0"/>
              </a:rPr>
              <a:t>En ”tvärgrupp” ÄO, LSS och </a:t>
            </a:r>
            <a:r>
              <a:rPr lang="sv-SE" dirty="0" err="1">
                <a:latin typeface="Calibri" panose="020F0502020204030204" pitchFamily="34" charset="0"/>
                <a:ea typeface="Calibri" panose="020F0502020204030204" pitchFamily="34" charset="0"/>
                <a:cs typeface="Times New Roman" panose="02020603050405020304" pitchFamily="18" charset="0"/>
              </a:rPr>
              <a:t>BoF</a:t>
            </a:r>
            <a:r>
              <a:rPr lang="sv-SE" dirty="0">
                <a:latin typeface="Calibri" panose="020F0502020204030204" pitchFamily="34" charset="0"/>
                <a:ea typeface="Calibri" panose="020F0502020204030204" pitchFamily="34" charset="0"/>
                <a:cs typeface="Times New Roman" panose="02020603050405020304" pitchFamily="18" charset="0"/>
              </a:rPr>
              <a:t> kommer att upprättas i höst. Kollegialt lärande, kunskapspåfyllning</a:t>
            </a:r>
            <a:br>
              <a:rPr lang="sv-SE" dirty="0">
                <a:latin typeface="Calibri" panose="020F0502020204030204" pitchFamily="34" charset="0"/>
                <a:ea typeface="Calibri" panose="020F0502020204030204" pitchFamily="34" charset="0"/>
                <a:cs typeface="Times New Roman" panose="02020603050405020304" pitchFamily="18" charset="0"/>
              </a:rPr>
            </a:br>
            <a:endParaRPr lang="sv-SE"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Ø"/>
            </a:pPr>
            <a:r>
              <a:rPr lang="sv-SE" sz="1800" dirty="0">
                <a:effectLst/>
                <a:latin typeface="Calibri" panose="020F0502020204030204" pitchFamily="34" charset="0"/>
                <a:ea typeface="Calibri" panose="020F0502020204030204" pitchFamily="34" charset="0"/>
                <a:cs typeface="Times New Roman" panose="02020603050405020304" pitchFamily="18" charset="0"/>
              </a:rPr>
              <a:t>För er som än inte gått kursen via NCK ”webbkursomvald” – Gör det! </a:t>
            </a:r>
            <a:br>
              <a:rPr lang="sv-SE" sz="1800" dirty="0">
                <a:effectLst/>
                <a:latin typeface="Calibri" panose="020F0502020204030204" pitchFamily="34" charset="0"/>
                <a:ea typeface="Calibri" panose="020F0502020204030204" pitchFamily="34" charset="0"/>
                <a:cs typeface="Times New Roman" panose="02020603050405020304" pitchFamily="18" charset="0"/>
              </a:rPr>
            </a:br>
            <a:br>
              <a:rPr lang="sv-SE" dirty="0"/>
            </a:br>
            <a:br>
              <a:rPr lang="en-US" sz="1800" dirty="0"/>
            </a:br>
            <a:endParaRPr lang="en-US" sz="1800" dirty="0"/>
          </a:p>
          <a:p>
            <a:endParaRPr lang="sv-SE" dirty="0"/>
          </a:p>
        </p:txBody>
      </p:sp>
    </p:spTree>
    <p:extLst>
      <p:ext uri="{BB962C8B-B14F-4D97-AF65-F5344CB8AC3E}">
        <p14:creationId xmlns:p14="http://schemas.microsoft.com/office/powerpoint/2010/main" val="326674500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TotalTime>
  <Words>2416</Words>
  <Application>Microsoft Office PowerPoint</Application>
  <PresentationFormat>Bredbild</PresentationFormat>
  <Paragraphs>103</Paragraphs>
  <Slides>13</Slides>
  <Notes>13</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13</vt:i4>
      </vt:variant>
    </vt:vector>
  </HeadingPairs>
  <TitlesOfParts>
    <vt:vector size="20" baseType="lpstr">
      <vt:lpstr>Arial</vt:lpstr>
      <vt:lpstr>Calibri</vt:lpstr>
      <vt:lpstr>Calibri Light</vt:lpstr>
      <vt:lpstr>Gill Sans MT</vt:lpstr>
      <vt:lpstr>Times New Roman</vt:lpstr>
      <vt:lpstr>Wingdings</vt:lpstr>
      <vt:lpstr>Office-tema</vt:lpstr>
      <vt:lpstr>Våld i nära relationer</vt:lpstr>
      <vt:lpstr>Vanligaste definitionen av våld: </vt:lpstr>
      <vt:lpstr>Olika definitioner av våld: </vt:lpstr>
      <vt:lpstr>Olika definitioner av våld: </vt:lpstr>
      <vt:lpstr>Olika definitioner av våld: </vt:lpstr>
      <vt:lpstr>Gruppen Våld i nära relationer och deras arbete</vt:lpstr>
      <vt:lpstr>PowerPoint-presentation</vt:lpstr>
      <vt:lpstr>Projektet - vad har hänt under året som (snart) gått?</vt:lpstr>
      <vt:lpstr>Projektet - vad har hänt under året som (snart) gått?</vt:lpstr>
      <vt:lpstr>Behandlings metoden:  Samtal om våld</vt:lpstr>
      <vt:lpstr>               Handböcker till Äldre och LSS målgruppen</vt:lpstr>
      <vt:lpstr>Rutin – Brott mot brukare </vt:lpstr>
      <vt:lpstr>           Frågor?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Våld i nära relationer</dc:title>
  <dc:creator>Annika Risberg</dc:creator>
  <cp:lastModifiedBy>Annika Risberg</cp:lastModifiedBy>
  <cp:revision>12</cp:revision>
  <dcterms:created xsi:type="dcterms:W3CDTF">2021-08-18T14:11:10Z</dcterms:created>
  <dcterms:modified xsi:type="dcterms:W3CDTF">2021-08-24T08:05:48Z</dcterms:modified>
</cp:coreProperties>
</file>